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90" r:id="rId3"/>
    <p:sldId id="275" r:id="rId4"/>
    <p:sldId id="286" r:id="rId5"/>
    <p:sldId id="304" r:id="rId6"/>
    <p:sldId id="288" r:id="rId7"/>
    <p:sldId id="295" r:id="rId8"/>
    <p:sldId id="278" r:id="rId9"/>
    <p:sldId id="302" r:id="rId10"/>
    <p:sldId id="289" r:id="rId11"/>
    <p:sldId id="303" r:id="rId12"/>
    <p:sldId id="292" r:id="rId13"/>
    <p:sldId id="300" r:id="rId14"/>
    <p:sldId id="285" r:id="rId15"/>
    <p:sldId id="281" r:id="rId16"/>
    <p:sldId id="301" r:id="rId17"/>
    <p:sldId id="265"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sng" strike="noStrike" kern="1200" spc="0" baseline="0">
                <a:solidFill>
                  <a:schemeClr val="tx1">
                    <a:lumMod val="65000"/>
                    <a:lumOff val="35000"/>
                  </a:schemeClr>
                </a:solidFill>
                <a:latin typeface="+mn-lt"/>
                <a:ea typeface="+mn-ea"/>
                <a:cs typeface="+mn-cs"/>
              </a:defRPr>
            </a:pPr>
            <a:r>
              <a:rPr lang="en-US" sz="2400" b="1" u="sng"/>
              <a:t>Impact of Hydraulic Pressure</a:t>
            </a:r>
          </a:p>
        </c:rich>
      </c:tx>
      <c:layout/>
      <c:overlay val="0"/>
      <c:spPr>
        <a:noFill/>
        <a:ln>
          <a:noFill/>
        </a:ln>
        <a:effectLst/>
      </c:spPr>
      <c:txPr>
        <a:bodyPr rot="0" spcFirstLastPara="1" vertOverflow="ellipsis" vert="horz" wrap="square" anchor="ctr" anchorCtr="1"/>
        <a:lstStyle/>
        <a:p>
          <a:pPr>
            <a:defRPr sz="24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0511811023622E-2"/>
          <c:y val="0.14646296296296299"/>
          <c:w val="0.89632381889763779"/>
          <c:h val="0.67153995333916594"/>
        </c:manualLayout>
      </c:layout>
      <c:barChart>
        <c:barDir val="col"/>
        <c:grouping val="clustered"/>
        <c:varyColors val="0"/>
        <c:ser>
          <c:idx val="0"/>
          <c:order val="0"/>
          <c:tx>
            <c:strRef>
              <c:f>Sheet1!$H$19</c:f>
              <c:strCache>
                <c:ptCount val="1"/>
                <c:pt idx="0">
                  <c:v>Case-1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Sheet1!$I$18:$K$18</c:f>
              <c:strCache>
                <c:ptCount val="3"/>
                <c:pt idx="0">
                  <c:v>HYDRAULIC PRESSURE (Kg/Cm²)</c:v>
                </c:pt>
                <c:pt idx="1">
                  <c:v>LOAD ON JOURNAL (Kg/Cm²)</c:v>
                </c:pt>
                <c:pt idx="2">
                  <c:v>ROLLER FORCE (Tons)</c:v>
                </c:pt>
              </c:strCache>
            </c:strRef>
          </c:cat>
          <c:val>
            <c:numRef>
              <c:f>Sheet1!$I$19:$K$19</c:f>
              <c:numCache>
                <c:formatCode>0</c:formatCode>
                <c:ptCount val="3"/>
                <c:pt idx="0" formatCode="General">
                  <c:v>172</c:v>
                </c:pt>
                <c:pt idx="1">
                  <c:v>54.172576616915428</c:v>
                </c:pt>
                <c:pt idx="2">
                  <c:v>426.99276440000006</c:v>
                </c:pt>
              </c:numCache>
            </c:numRef>
          </c:val>
        </c:ser>
        <c:ser>
          <c:idx val="1"/>
          <c:order val="1"/>
          <c:tx>
            <c:strRef>
              <c:f>Sheet1!$H$20</c:f>
              <c:strCache>
                <c:ptCount val="1"/>
                <c:pt idx="0">
                  <c:v>Case-2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Sheet1!$I$18:$K$18</c:f>
              <c:strCache>
                <c:ptCount val="3"/>
                <c:pt idx="0">
                  <c:v>HYDRAULIC PRESSURE (Kg/Cm²)</c:v>
                </c:pt>
                <c:pt idx="1">
                  <c:v>LOAD ON JOURNAL (Kg/Cm²)</c:v>
                </c:pt>
                <c:pt idx="2">
                  <c:v>ROLLER FORCE (Tons)</c:v>
                </c:pt>
              </c:strCache>
            </c:strRef>
          </c:cat>
          <c:val>
            <c:numRef>
              <c:f>Sheet1!$I$20:$K$20</c:f>
              <c:numCache>
                <c:formatCode>0</c:formatCode>
                <c:ptCount val="3"/>
                <c:pt idx="0" formatCode="General">
                  <c:v>186</c:v>
                </c:pt>
                <c:pt idx="1">
                  <c:v>58.581972388059704</c:v>
                </c:pt>
                <c:pt idx="2">
                  <c:v>458.8991522</c:v>
                </c:pt>
              </c:numCache>
            </c:numRef>
          </c:val>
        </c:ser>
        <c:dLbls>
          <c:showLegendKey val="0"/>
          <c:showVal val="0"/>
          <c:showCatName val="0"/>
          <c:showSerName val="0"/>
          <c:showPercent val="0"/>
          <c:showBubbleSize val="0"/>
        </c:dLbls>
        <c:gapWidth val="219"/>
        <c:overlap val="-27"/>
        <c:axId val="374924432"/>
        <c:axId val="374918160"/>
      </c:barChart>
      <c:catAx>
        <c:axId val="37492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74918160"/>
        <c:crosses val="autoZero"/>
        <c:auto val="1"/>
        <c:lblAlgn val="ctr"/>
        <c:lblOffset val="100"/>
        <c:noMultiLvlLbl val="0"/>
      </c:catAx>
      <c:valAx>
        <c:axId val="374918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74924432"/>
        <c:crosses val="autoZero"/>
        <c:crossBetween val="between"/>
      </c:valAx>
      <c:spPr>
        <a:noFill/>
        <a:ln>
          <a:noFill/>
        </a:ln>
        <a:effectLst/>
      </c:spPr>
    </c:plotArea>
    <c:legend>
      <c:legendPos val="b"/>
      <c:layout>
        <c:manualLayout>
          <c:xMode val="edge"/>
          <c:yMode val="edge"/>
          <c:x val="0.33315223097112867"/>
          <c:y val="0.91689792942548853"/>
          <c:w val="0.34723720472440939"/>
          <c:h val="5.1620589093030037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a:solidFill>
                  <a:schemeClr val="tx1"/>
                </a:solidFill>
              </a:rPr>
              <a:t>Relation of Imbibition &amp; LMJ Bx</a:t>
            </a:r>
          </a:p>
        </c:rich>
      </c:tx>
      <c:layout>
        <c:manualLayout>
          <c:xMode val="edge"/>
          <c:yMode val="edge"/>
          <c:x val="0.35955987532808398"/>
          <c:y val="4.4444444444444446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2593912080040962E-2"/>
          <c:y val="0.18714285714285714"/>
          <c:w val="0.8607966633718892"/>
          <c:h val="0.47029880880274583"/>
        </c:manualLayout>
      </c:layout>
      <c:lineChart>
        <c:grouping val="standard"/>
        <c:varyColors val="0"/>
        <c:ser>
          <c:idx val="1"/>
          <c:order val="1"/>
          <c:tx>
            <c:strRef>
              <c:f>Sheet3!$E$5</c:f>
              <c:strCache>
                <c:ptCount val="1"/>
                <c:pt idx="0">
                  <c:v>Imbibition %</c:v>
                </c:pt>
              </c:strCache>
            </c:strRef>
          </c:tx>
          <c:spPr>
            <a:ln w="28575" cap="rnd">
              <a:solidFill>
                <a:srgbClr val="000099"/>
              </a:solidFill>
              <a:round/>
            </a:ln>
            <a:effectLst/>
          </c:spPr>
          <c:marker>
            <c:symbol val="none"/>
          </c:marker>
          <c:cat>
            <c:numRef>
              <c:f>Sheet3!$C$6:$C$29</c:f>
              <c:numCache>
                <c:formatCode>m/d/yyyy</c:formatCode>
                <c:ptCount val="24"/>
                <c:pt idx="0">
                  <c:v>44908</c:v>
                </c:pt>
                <c:pt idx="1">
                  <c:v>44909</c:v>
                </c:pt>
                <c:pt idx="2">
                  <c:v>44910</c:v>
                </c:pt>
                <c:pt idx="3">
                  <c:v>44911</c:v>
                </c:pt>
                <c:pt idx="4">
                  <c:v>44912</c:v>
                </c:pt>
                <c:pt idx="5">
                  <c:v>44913</c:v>
                </c:pt>
                <c:pt idx="6">
                  <c:v>44914</c:v>
                </c:pt>
                <c:pt idx="7">
                  <c:v>44915</c:v>
                </c:pt>
                <c:pt idx="8">
                  <c:v>44916</c:v>
                </c:pt>
                <c:pt idx="9">
                  <c:v>44917</c:v>
                </c:pt>
                <c:pt idx="10">
                  <c:v>44918</c:v>
                </c:pt>
                <c:pt idx="11">
                  <c:v>44919</c:v>
                </c:pt>
                <c:pt idx="12">
                  <c:v>44920</c:v>
                </c:pt>
                <c:pt idx="13">
                  <c:v>44921</c:v>
                </c:pt>
                <c:pt idx="14">
                  <c:v>44922</c:v>
                </c:pt>
                <c:pt idx="15">
                  <c:v>44923</c:v>
                </c:pt>
                <c:pt idx="16">
                  <c:v>44924</c:v>
                </c:pt>
                <c:pt idx="17">
                  <c:v>44925</c:v>
                </c:pt>
                <c:pt idx="18">
                  <c:v>44926</c:v>
                </c:pt>
                <c:pt idx="19">
                  <c:v>44927</c:v>
                </c:pt>
                <c:pt idx="20">
                  <c:v>44928</c:v>
                </c:pt>
                <c:pt idx="21">
                  <c:v>44929</c:v>
                </c:pt>
                <c:pt idx="22">
                  <c:v>44930</c:v>
                </c:pt>
                <c:pt idx="23">
                  <c:v>44931</c:v>
                </c:pt>
              </c:numCache>
            </c:numRef>
          </c:cat>
          <c:val>
            <c:numRef>
              <c:f>Sheet3!$E$6:$E$29</c:f>
              <c:numCache>
                <c:formatCode>General</c:formatCode>
                <c:ptCount val="24"/>
                <c:pt idx="0">
                  <c:v>43.65</c:v>
                </c:pt>
                <c:pt idx="1">
                  <c:v>43.45</c:v>
                </c:pt>
                <c:pt idx="2">
                  <c:v>43.92</c:v>
                </c:pt>
                <c:pt idx="3">
                  <c:v>44.92</c:v>
                </c:pt>
                <c:pt idx="4">
                  <c:v>44.51</c:v>
                </c:pt>
                <c:pt idx="5">
                  <c:v>43.27</c:v>
                </c:pt>
                <c:pt idx="6">
                  <c:v>43.27</c:v>
                </c:pt>
                <c:pt idx="7">
                  <c:v>43.98</c:v>
                </c:pt>
                <c:pt idx="8">
                  <c:v>44.11</c:v>
                </c:pt>
                <c:pt idx="9">
                  <c:v>44.05</c:v>
                </c:pt>
                <c:pt idx="10">
                  <c:v>44.99</c:v>
                </c:pt>
                <c:pt idx="11">
                  <c:v>44.49</c:v>
                </c:pt>
                <c:pt idx="12">
                  <c:v>45.22</c:v>
                </c:pt>
                <c:pt idx="13">
                  <c:v>46.04</c:v>
                </c:pt>
                <c:pt idx="14">
                  <c:v>46.12</c:v>
                </c:pt>
                <c:pt idx="15">
                  <c:v>47.02</c:v>
                </c:pt>
                <c:pt idx="16">
                  <c:v>47.27</c:v>
                </c:pt>
                <c:pt idx="17">
                  <c:v>46.74</c:v>
                </c:pt>
                <c:pt idx="18">
                  <c:v>46.14</c:v>
                </c:pt>
                <c:pt idx="19">
                  <c:v>45.97</c:v>
                </c:pt>
                <c:pt idx="20">
                  <c:v>46.17</c:v>
                </c:pt>
                <c:pt idx="21">
                  <c:v>46.1</c:v>
                </c:pt>
                <c:pt idx="22">
                  <c:v>46.23</c:v>
                </c:pt>
                <c:pt idx="23">
                  <c:v>46.62</c:v>
                </c:pt>
              </c:numCache>
            </c:numRef>
          </c:val>
          <c:smooth val="0"/>
        </c:ser>
        <c:dLbls>
          <c:showLegendKey val="0"/>
          <c:showVal val="0"/>
          <c:showCatName val="0"/>
          <c:showSerName val="0"/>
          <c:showPercent val="0"/>
          <c:showBubbleSize val="0"/>
        </c:dLbls>
        <c:marker val="1"/>
        <c:smooth val="0"/>
        <c:axId val="305320856"/>
        <c:axId val="305324776"/>
      </c:lineChart>
      <c:lineChart>
        <c:grouping val="standard"/>
        <c:varyColors val="0"/>
        <c:ser>
          <c:idx val="0"/>
          <c:order val="0"/>
          <c:tx>
            <c:strRef>
              <c:f>Sheet3!$D$5</c:f>
              <c:strCache>
                <c:ptCount val="1"/>
                <c:pt idx="0">
                  <c:v>LMJ Bx</c:v>
                </c:pt>
              </c:strCache>
            </c:strRef>
          </c:tx>
          <c:spPr>
            <a:ln w="28575" cap="rnd">
              <a:solidFill>
                <a:srgbClr val="008000"/>
              </a:solidFill>
              <a:round/>
            </a:ln>
            <a:effectLst/>
          </c:spPr>
          <c:marker>
            <c:symbol val="none"/>
          </c:marker>
          <c:cat>
            <c:numRef>
              <c:f>Sheet3!$C$6:$C$29</c:f>
              <c:numCache>
                <c:formatCode>m/d/yyyy</c:formatCode>
                <c:ptCount val="24"/>
                <c:pt idx="0">
                  <c:v>44908</c:v>
                </c:pt>
                <c:pt idx="1">
                  <c:v>44909</c:v>
                </c:pt>
                <c:pt idx="2">
                  <c:v>44910</c:v>
                </c:pt>
                <c:pt idx="3">
                  <c:v>44911</c:v>
                </c:pt>
                <c:pt idx="4">
                  <c:v>44912</c:v>
                </c:pt>
                <c:pt idx="5">
                  <c:v>44913</c:v>
                </c:pt>
                <c:pt idx="6">
                  <c:v>44914</c:v>
                </c:pt>
                <c:pt idx="7">
                  <c:v>44915</c:v>
                </c:pt>
                <c:pt idx="8">
                  <c:v>44916</c:v>
                </c:pt>
                <c:pt idx="9">
                  <c:v>44917</c:v>
                </c:pt>
                <c:pt idx="10">
                  <c:v>44918</c:v>
                </c:pt>
                <c:pt idx="11">
                  <c:v>44919</c:v>
                </c:pt>
                <c:pt idx="12">
                  <c:v>44920</c:v>
                </c:pt>
                <c:pt idx="13">
                  <c:v>44921</c:v>
                </c:pt>
                <c:pt idx="14">
                  <c:v>44922</c:v>
                </c:pt>
                <c:pt idx="15">
                  <c:v>44923</c:v>
                </c:pt>
                <c:pt idx="16">
                  <c:v>44924</c:v>
                </c:pt>
                <c:pt idx="17">
                  <c:v>44925</c:v>
                </c:pt>
                <c:pt idx="18">
                  <c:v>44926</c:v>
                </c:pt>
                <c:pt idx="19">
                  <c:v>44927</c:v>
                </c:pt>
                <c:pt idx="20">
                  <c:v>44928</c:v>
                </c:pt>
                <c:pt idx="21">
                  <c:v>44929</c:v>
                </c:pt>
                <c:pt idx="22">
                  <c:v>44930</c:v>
                </c:pt>
                <c:pt idx="23">
                  <c:v>44931</c:v>
                </c:pt>
              </c:numCache>
            </c:numRef>
          </c:cat>
          <c:val>
            <c:numRef>
              <c:f>Sheet3!$D$6:$D$29</c:f>
              <c:numCache>
                <c:formatCode>General</c:formatCode>
                <c:ptCount val="24"/>
                <c:pt idx="0">
                  <c:v>1.65</c:v>
                </c:pt>
                <c:pt idx="1">
                  <c:v>1.67</c:v>
                </c:pt>
                <c:pt idx="2">
                  <c:v>1.65</c:v>
                </c:pt>
                <c:pt idx="3">
                  <c:v>1.67</c:v>
                </c:pt>
                <c:pt idx="4">
                  <c:v>1.68</c:v>
                </c:pt>
                <c:pt idx="5">
                  <c:v>1.7</c:v>
                </c:pt>
                <c:pt idx="6">
                  <c:v>1.67</c:v>
                </c:pt>
                <c:pt idx="7">
                  <c:v>1.65</c:v>
                </c:pt>
                <c:pt idx="8">
                  <c:v>1.64</c:v>
                </c:pt>
                <c:pt idx="9">
                  <c:v>1.63</c:v>
                </c:pt>
                <c:pt idx="10">
                  <c:v>1.64</c:v>
                </c:pt>
                <c:pt idx="11">
                  <c:v>1.65</c:v>
                </c:pt>
                <c:pt idx="12">
                  <c:v>1.62</c:v>
                </c:pt>
                <c:pt idx="13">
                  <c:v>1.62</c:v>
                </c:pt>
                <c:pt idx="14">
                  <c:v>1.62</c:v>
                </c:pt>
                <c:pt idx="15">
                  <c:v>1.6</c:v>
                </c:pt>
                <c:pt idx="16">
                  <c:v>1.62</c:v>
                </c:pt>
                <c:pt idx="17">
                  <c:v>1.63</c:v>
                </c:pt>
                <c:pt idx="18">
                  <c:v>1.64</c:v>
                </c:pt>
                <c:pt idx="19">
                  <c:v>1.63</c:v>
                </c:pt>
                <c:pt idx="20">
                  <c:v>1.63</c:v>
                </c:pt>
                <c:pt idx="21">
                  <c:v>1.63</c:v>
                </c:pt>
                <c:pt idx="22">
                  <c:v>1.64</c:v>
                </c:pt>
                <c:pt idx="23">
                  <c:v>1.64</c:v>
                </c:pt>
              </c:numCache>
            </c:numRef>
          </c:val>
          <c:smooth val="0"/>
        </c:ser>
        <c:dLbls>
          <c:showLegendKey val="0"/>
          <c:showVal val="0"/>
          <c:showCatName val="0"/>
          <c:showSerName val="0"/>
          <c:showPercent val="0"/>
          <c:showBubbleSize val="0"/>
        </c:dLbls>
        <c:marker val="1"/>
        <c:smooth val="0"/>
        <c:axId val="305321640"/>
        <c:axId val="305321248"/>
      </c:lineChart>
      <c:dateAx>
        <c:axId val="305320856"/>
        <c:scaling>
          <c:orientation val="minMax"/>
        </c:scaling>
        <c:delete val="0"/>
        <c:axPos val="b"/>
        <c:title>
          <c:tx>
            <c:rich>
              <a:bodyPr rot="0" spcFirstLastPara="1" vertOverflow="ellipsis" vert="horz" wrap="square" anchor="ctr" anchorCtr="1"/>
              <a:lstStyle/>
              <a:p>
                <a:pPr>
                  <a:defRPr sz="1600" b="1" i="0" u="none" strike="noStrike" kern="1200" baseline="0">
                    <a:solidFill>
                      <a:srgbClr val="008000"/>
                    </a:solidFill>
                    <a:latin typeface="+mn-lt"/>
                    <a:ea typeface="+mn-ea"/>
                    <a:cs typeface="+mn-cs"/>
                  </a:defRPr>
                </a:pPr>
                <a:r>
                  <a:rPr lang="en-US" b="1">
                    <a:solidFill>
                      <a:srgbClr val="008000"/>
                    </a:solidFill>
                  </a:rPr>
                  <a:t>LMJ Bx</a:t>
                </a:r>
              </a:p>
            </c:rich>
          </c:tx>
          <c:layout>
            <c:manualLayout>
              <c:xMode val="edge"/>
              <c:yMode val="edge"/>
              <c:x val="0.9240452556684805"/>
              <c:y val="9.2032534394739088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8000"/>
                  </a:solidFill>
                  <a:latin typeface="+mn-lt"/>
                  <a:ea typeface="+mn-ea"/>
                  <a:cs typeface="+mn-cs"/>
                </a:defRPr>
              </a:pPr>
              <a:endParaRPr lang="en-US"/>
            </a:p>
          </c:txPr>
        </c:title>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rgbClr val="002060"/>
                </a:solidFill>
                <a:latin typeface="+mn-lt"/>
                <a:ea typeface="+mn-ea"/>
                <a:cs typeface="+mn-cs"/>
              </a:defRPr>
            </a:pPr>
            <a:endParaRPr lang="en-US"/>
          </a:p>
        </c:txPr>
        <c:crossAx val="305324776"/>
        <c:crosses val="autoZero"/>
        <c:auto val="1"/>
        <c:lblOffset val="100"/>
        <c:baseTimeUnit val="days"/>
      </c:dateAx>
      <c:valAx>
        <c:axId val="305324776"/>
        <c:scaling>
          <c:orientation val="minMax"/>
          <c:min val="4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3399"/>
                </a:solidFill>
                <a:latin typeface="+mn-lt"/>
                <a:ea typeface="+mn-ea"/>
                <a:cs typeface="+mn-cs"/>
              </a:defRPr>
            </a:pPr>
            <a:endParaRPr lang="en-US"/>
          </a:p>
        </c:txPr>
        <c:crossAx val="305320856"/>
        <c:crosses val="autoZero"/>
        <c:crossBetween val="between"/>
      </c:valAx>
      <c:valAx>
        <c:axId val="305321248"/>
        <c:scaling>
          <c:orientation val="minMax"/>
        </c:scaling>
        <c:delete val="0"/>
        <c:axPos val="r"/>
        <c:numFmt formatCode="General" sourceLinked="1"/>
        <c:majorTickMark val="out"/>
        <c:minorTickMark val="none"/>
        <c:tickLblPos val="nextTo"/>
        <c:spPr>
          <a:solidFill>
            <a:schemeClr val="bg1"/>
          </a:solidFill>
          <a:ln>
            <a:noFill/>
          </a:ln>
          <a:effectLst/>
        </c:spPr>
        <c:txPr>
          <a:bodyPr rot="-60000000" spcFirstLastPara="1" vertOverflow="ellipsis" vert="horz" wrap="square" anchor="ctr" anchorCtr="1"/>
          <a:lstStyle/>
          <a:p>
            <a:pPr>
              <a:defRPr sz="1600" b="0" i="0" u="none" strike="noStrike" kern="1200" baseline="0">
                <a:solidFill>
                  <a:srgbClr val="008000"/>
                </a:solidFill>
                <a:latin typeface="+mn-lt"/>
                <a:ea typeface="+mn-ea"/>
                <a:cs typeface="+mn-cs"/>
              </a:defRPr>
            </a:pPr>
            <a:endParaRPr lang="en-US"/>
          </a:p>
        </c:txPr>
        <c:crossAx val="305321640"/>
        <c:crosses val="max"/>
        <c:crossBetween val="between"/>
      </c:valAx>
      <c:dateAx>
        <c:axId val="305321640"/>
        <c:scaling>
          <c:orientation val="minMax"/>
        </c:scaling>
        <c:delete val="1"/>
        <c:axPos val="b"/>
        <c:title>
          <c:tx>
            <c:rich>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r>
                  <a:rPr lang="en-US" b="1"/>
                  <a:t>Imbi % Cane</a:t>
                </a:r>
              </a:p>
            </c:rich>
          </c:tx>
          <c:layout>
            <c:manualLayout>
              <c:xMode val="edge"/>
              <c:yMode val="edge"/>
              <c:x val="6.6825302706795932E-3"/>
              <c:y val="0.10302154538375008"/>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title>
        <c:numFmt formatCode="m/d/yyyy" sourceLinked="1"/>
        <c:majorTickMark val="out"/>
        <c:minorTickMark val="none"/>
        <c:tickLblPos val="nextTo"/>
        <c:crossAx val="305321248"/>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aseline="0">
          <a:solidFill>
            <a:srgbClr val="00206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sng" strike="noStrike" kern="1200" spc="0" baseline="0">
                <a:solidFill>
                  <a:srgbClr val="003399"/>
                </a:solidFill>
                <a:latin typeface="+mn-lt"/>
                <a:ea typeface="+mn-ea"/>
                <a:cs typeface="+mn-cs"/>
              </a:defRPr>
            </a:pPr>
            <a:r>
              <a:rPr lang="en-US" sz="2400" b="1" u="sng" dirty="0">
                <a:solidFill>
                  <a:srgbClr val="003399"/>
                </a:solidFill>
              </a:rPr>
              <a:t>LMJ </a:t>
            </a:r>
            <a:r>
              <a:rPr lang="en-US" sz="2400" b="1" u="sng" dirty="0" err="1">
                <a:solidFill>
                  <a:srgbClr val="003399"/>
                </a:solidFill>
              </a:rPr>
              <a:t>Bx</a:t>
            </a:r>
            <a:r>
              <a:rPr lang="en-US" sz="2400" b="1" u="sng" dirty="0">
                <a:solidFill>
                  <a:srgbClr val="003399"/>
                </a:solidFill>
              </a:rPr>
              <a:t> &amp; Imbibition Comparison</a:t>
            </a:r>
          </a:p>
        </c:rich>
      </c:tx>
      <c:layout>
        <c:manualLayout>
          <c:xMode val="edge"/>
          <c:yMode val="edge"/>
          <c:x val="0.32146487257932854"/>
          <c:y val="0"/>
        </c:manualLayout>
      </c:layout>
      <c:overlay val="0"/>
      <c:spPr>
        <a:noFill/>
        <a:ln>
          <a:noFill/>
        </a:ln>
        <a:effectLst/>
      </c:spPr>
      <c:txPr>
        <a:bodyPr rot="0" spcFirstLastPara="1" vertOverflow="ellipsis" vert="horz" wrap="square" anchor="ctr" anchorCtr="1"/>
        <a:lstStyle/>
        <a:p>
          <a:pPr>
            <a:defRPr sz="2400" b="1" i="0" u="sng" strike="noStrike" kern="1200" spc="0" baseline="0">
              <a:solidFill>
                <a:srgbClr val="003399"/>
              </a:solidFill>
              <a:latin typeface="+mn-lt"/>
              <a:ea typeface="+mn-ea"/>
              <a:cs typeface="+mn-cs"/>
            </a:defRPr>
          </a:pPr>
          <a:endParaRPr lang="en-US"/>
        </a:p>
      </c:txPr>
    </c:title>
    <c:autoTitleDeleted val="0"/>
    <c:plotArea>
      <c:layout>
        <c:manualLayout>
          <c:layoutTarget val="inner"/>
          <c:xMode val="edge"/>
          <c:yMode val="edge"/>
          <c:x val="5.5490293726092828E-2"/>
          <c:y val="0.19706144670009867"/>
          <c:w val="0.85246434603103005"/>
          <c:h val="0.54497207312831197"/>
        </c:manualLayout>
      </c:layout>
      <c:lineChart>
        <c:grouping val="standard"/>
        <c:varyColors val="0"/>
        <c:ser>
          <c:idx val="1"/>
          <c:order val="1"/>
          <c:tx>
            <c:strRef>
              <c:f>Sheet1!$D$5</c:f>
              <c:strCache>
                <c:ptCount val="1"/>
                <c:pt idx="0">
                  <c:v>Imbibtion % Cane</c:v>
                </c:pt>
              </c:strCache>
            </c:strRef>
          </c:tx>
          <c:spPr>
            <a:ln w="38100" cap="rnd">
              <a:solidFill>
                <a:srgbClr val="000099"/>
              </a:solidFill>
              <a:round/>
            </a:ln>
            <a:effectLst/>
          </c:spPr>
          <c:marker>
            <c:symbol val="none"/>
          </c:marker>
          <c:cat>
            <c:numRef>
              <c:f>Sheet1!$B$6:$B$27</c:f>
              <c:numCache>
                <c:formatCode>m/d/yyyy</c:formatCode>
                <c:ptCount val="22"/>
                <c:pt idx="0">
                  <c:v>44956</c:v>
                </c:pt>
                <c:pt idx="1">
                  <c:v>44957</c:v>
                </c:pt>
                <c:pt idx="2">
                  <c:v>44958</c:v>
                </c:pt>
                <c:pt idx="3">
                  <c:v>44959</c:v>
                </c:pt>
                <c:pt idx="4">
                  <c:v>44960</c:v>
                </c:pt>
                <c:pt idx="5">
                  <c:v>44961</c:v>
                </c:pt>
                <c:pt idx="6">
                  <c:v>44962</c:v>
                </c:pt>
                <c:pt idx="7">
                  <c:v>44963</c:v>
                </c:pt>
                <c:pt idx="8">
                  <c:v>44964</c:v>
                </c:pt>
                <c:pt idx="9">
                  <c:v>44965</c:v>
                </c:pt>
                <c:pt idx="10">
                  <c:v>44966</c:v>
                </c:pt>
                <c:pt idx="11">
                  <c:v>44967</c:v>
                </c:pt>
                <c:pt idx="12">
                  <c:v>44968</c:v>
                </c:pt>
                <c:pt idx="13">
                  <c:v>44969</c:v>
                </c:pt>
                <c:pt idx="14">
                  <c:v>44970</c:v>
                </c:pt>
                <c:pt idx="15">
                  <c:v>44971</c:v>
                </c:pt>
                <c:pt idx="16">
                  <c:v>44972</c:v>
                </c:pt>
                <c:pt idx="17">
                  <c:v>44973</c:v>
                </c:pt>
                <c:pt idx="18">
                  <c:v>44974</c:v>
                </c:pt>
                <c:pt idx="19">
                  <c:v>44975</c:v>
                </c:pt>
                <c:pt idx="20">
                  <c:v>44976</c:v>
                </c:pt>
                <c:pt idx="21">
                  <c:v>44977</c:v>
                </c:pt>
              </c:numCache>
            </c:numRef>
          </c:cat>
          <c:val>
            <c:numRef>
              <c:f>Sheet1!$D$6:$D$27</c:f>
              <c:numCache>
                <c:formatCode>0.00</c:formatCode>
                <c:ptCount val="22"/>
                <c:pt idx="0">
                  <c:v>45.73</c:v>
                </c:pt>
                <c:pt idx="1">
                  <c:v>43.99</c:v>
                </c:pt>
                <c:pt idx="2">
                  <c:v>43.43</c:v>
                </c:pt>
                <c:pt idx="3">
                  <c:v>43.44</c:v>
                </c:pt>
                <c:pt idx="4">
                  <c:v>43.42</c:v>
                </c:pt>
                <c:pt idx="5">
                  <c:v>44.64</c:v>
                </c:pt>
                <c:pt idx="6">
                  <c:v>45.39</c:v>
                </c:pt>
                <c:pt idx="7">
                  <c:v>46.49</c:v>
                </c:pt>
                <c:pt idx="8">
                  <c:v>46.67</c:v>
                </c:pt>
                <c:pt idx="9">
                  <c:v>47.17</c:v>
                </c:pt>
                <c:pt idx="10">
                  <c:v>47.24</c:v>
                </c:pt>
                <c:pt idx="11">
                  <c:v>46.75</c:v>
                </c:pt>
                <c:pt idx="12">
                  <c:v>47.18</c:v>
                </c:pt>
                <c:pt idx="13">
                  <c:v>47.19</c:v>
                </c:pt>
                <c:pt idx="14">
                  <c:v>47.44</c:v>
                </c:pt>
                <c:pt idx="15">
                  <c:v>47.52</c:v>
                </c:pt>
                <c:pt idx="16">
                  <c:v>47.25</c:v>
                </c:pt>
                <c:pt idx="17">
                  <c:v>47.25</c:v>
                </c:pt>
                <c:pt idx="18">
                  <c:v>47.28</c:v>
                </c:pt>
                <c:pt idx="19">
                  <c:v>47.28</c:v>
                </c:pt>
                <c:pt idx="20">
                  <c:v>47.43</c:v>
                </c:pt>
                <c:pt idx="21">
                  <c:v>48.02</c:v>
                </c:pt>
              </c:numCache>
            </c:numRef>
          </c:val>
          <c:smooth val="0"/>
        </c:ser>
        <c:dLbls>
          <c:showLegendKey val="0"/>
          <c:showVal val="0"/>
          <c:showCatName val="0"/>
          <c:showSerName val="0"/>
          <c:showPercent val="0"/>
          <c:showBubbleSize val="0"/>
        </c:dLbls>
        <c:marker val="1"/>
        <c:smooth val="0"/>
        <c:axId val="374919336"/>
        <c:axId val="374920512"/>
      </c:lineChart>
      <c:lineChart>
        <c:grouping val="standard"/>
        <c:varyColors val="0"/>
        <c:ser>
          <c:idx val="0"/>
          <c:order val="0"/>
          <c:tx>
            <c:strRef>
              <c:f>Sheet1!$C$5</c:f>
              <c:strCache>
                <c:ptCount val="1"/>
                <c:pt idx="0">
                  <c:v>LMJ Bx</c:v>
                </c:pt>
              </c:strCache>
            </c:strRef>
          </c:tx>
          <c:spPr>
            <a:ln w="38100" cap="rnd">
              <a:solidFill>
                <a:srgbClr val="008000"/>
              </a:solidFill>
              <a:round/>
            </a:ln>
            <a:effectLst/>
          </c:spPr>
          <c:marker>
            <c:symbol val="none"/>
          </c:marker>
          <c:cat>
            <c:numRef>
              <c:f>Sheet1!$B$6:$B$27</c:f>
              <c:numCache>
                <c:formatCode>m/d/yyyy</c:formatCode>
                <c:ptCount val="22"/>
                <c:pt idx="0">
                  <c:v>44956</c:v>
                </c:pt>
                <c:pt idx="1">
                  <c:v>44957</c:v>
                </c:pt>
                <c:pt idx="2">
                  <c:v>44958</c:v>
                </c:pt>
                <c:pt idx="3">
                  <c:v>44959</c:v>
                </c:pt>
                <c:pt idx="4">
                  <c:v>44960</c:v>
                </c:pt>
                <c:pt idx="5">
                  <c:v>44961</c:v>
                </c:pt>
                <c:pt idx="6">
                  <c:v>44962</c:v>
                </c:pt>
                <c:pt idx="7">
                  <c:v>44963</c:v>
                </c:pt>
                <c:pt idx="8">
                  <c:v>44964</c:v>
                </c:pt>
                <c:pt idx="9">
                  <c:v>44965</c:v>
                </c:pt>
                <c:pt idx="10">
                  <c:v>44966</c:v>
                </c:pt>
                <c:pt idx="11">
                  <c:v>44967</c:v>
                </c:pt>
                <c:pt idx="12">
                  <c:v>44968</c:v>
                </c:pt>
                <c:pt idx="13">
                  <c:v>44969</c:v>
                </c:pt>
                <c:pt idx="14">
                  <c:v>44970</c:v>
                </c:pt>
                <c:pt idx="15">
                  <c:v>44971</c:v>
                </c:pt>
                <c:pt idx="16">
                  <c:v>44972</c:v>
                </c:pt>
                <c:pt idx="17">
                  <c:v>44973</c:v>
                </c:pt>
                <c:pt idx="18">
                  <c:v>44974</c:v>
                </c:pt>
                <c:pt idx="19">
                  <c:v>44975</c:v>
                </c:pt>
                <c:pt idx="20">
                  <c:v>44976</c:v>
                </c:pt>
                <c:pt idx="21">
                  <c:v>44977</c:v>
                </c:pt>
              </c:numCache>
            </c:numRef>
          </c:cat>
          <c:val>
            <c:numRef>
              <c:f>Sheet1!$C$6:$C$27</c:f>
              <c:numCache>
                <c:formatCode>0.00</c:formatCode>
                <c:ptCount val="22"/>
                <c:pt idx="0">
                  <c:v>1.65</c:v>
                </c:pt>
                <c:pt idx="1">
                  <c:v>1.65</c:v>
                </c:pt>
                <c:pt idx="2">
                  <c:v>1.66</c:v>
                </c:pt>
                <c:pt idx="3">
                  <c:v>1.65</c:v>
                </c:pt>
                <c:pt idx="4">
                  <c:v>1.67</c:v>
                </c:pt>
                <c:pt idx="5">
                  <c:v>1.69</c:v>
                </c:pt>
                <c:pt idx="6">
                  <c:v>1.65</c:v>
                </c:pt>
                <c:pt idx="7">
                  <c:v>1.71</c:v>
                </c:pt>
                <c:pt idx="8">
                  <c:v>1.72</c:v>
                </c:pt>
                <c:pt idx="9">
                  <c:v>1.69</c:v>
                </c:pt>
                <c:pt idx="10">
                  <c:v>1.7</c:v>
                </c:pt>
                <c:pt idx="11">
                  <c:v>1.7</c:v>
                </c:pt>
                <c:pt idx="12">
                  <c:v>1.69</c:v>
                </c:pt>
                <c:pt idx="13">
                  <c:v>1.7</c:v>
                </c:pt>
                <c:pt idx="14">
                  <c:v>1.8</c:v>
                </c:pt>
                <c:pt idx="15">
                  <c:v>1.84</c:v>
                </c:pt>
                <c:pt idx="16">
                  <c:v>1.84</c:v>
                </c:pt>
                <c:pt idx="17">
                  <c:v>1.83</c:v>
                </c:pt>
                <c:pt idx="18">
                  <c:v>1.83</c:v>
                </c:pt>
                <c:pt idx="19">
                  <c:v>1.85</c:v>
                </c:pt>
                <c:pt idx="20">
                  <c:v>1.81</c:v>
                </c:pt>
                <c:pt idx="21">
                  <c:v>1.81</c:v>
                </c:pt>
              </c:numCache>
            </c:numRef>
          </c:val>
          <c:smooth val="0"/>
        </c:ser>
        <c:dLbls>
          <c:showLegendKey val="0"/>
          <c:showVal val="0"/>
          <c:showCatName val="0"/>
          <c:showSerName val="0"/>
          <c:showPercent val="0"/>
          <c:showBubbleSize val="0"/>
        </c:dLbls>
        <c:marker val="1"/>
        <c:smooth val="0"/>
        <c:axId val="374922472"/>
        <c:axId val="374922864"/>
      </c:lineChart>
      <c:catAx>
        <c:axId val="374919336"/>
        <c:scaling>
          <c:orientation val="minMax"/>
        </c:scaling>
        <c:delete val="0"/>
        <c:axPos val="b"/>
        <c:title>
          <c:tx>
            <c:rich>
              <a:bodyPr rot="0" spcFirstLastPara="1" vertOverflow="ellipsis" vert="horz" wrap="square" anchor="ctr" anchorCtr="1"/>
              <a:lstStyle/>
              <a:p>
                <a:pPr>
                  <a:defRPr sz="1600" b="1" i="0" u="sng" strike="noStrike" kern="1200" baseline="0">
                    <a:solidFill>
                      <a:srgbClr val="003399"/>
                    </a:solidFill>
                    <a:latin typeface="+mn-lt"/>
                    <a:ea typeface="+mn-ea"/>
                    <a:cs typeface="+mn-cs"/>
                  </a:defRPr>
                </a:pPr>
                <a:r>
                  <a:rPr lang="en-US" sz="1600" b="1" u="sng">
                    <a:solidFill>
                      <a:srgbClr val="003399"/>
                    </a:solidFill>
                  </a:rPr>
                  <a:t>Imb %</a:t>
                </a:r>
              </a:p>
            </c:rich>
          </c:tx>
          <c:layout>
            <c:manualLayout>
              <c:xMode val="edge"/>
              <c:yMode val="edge"/>
              <c:x val="3.3918393645661969E-3"/>
              <c:y val="0.10024323659157892"/>
            </c:manualLayout>
          </c:layout>
          <c:overlay val="0"/>
          <c:spPr>
            <a:noFill/>
            <a:ln>
              <a:noFill/>
            </a:ln>
            <a:effectLst/>
          </c:spPr>
          <c:txPr>
            <a:bodyPr rot="0" spcFirstLastPara="1" vertOverflow="ellipsis" vert="horz" wrap="square" anchor="ctr" anchorCtr="1"/>
            <a:lstStyle/>
            <a:p>
              <a:pPr>
                <a:defRPr sz="1600" b="1" i="0" u="sng" strike="noStrike" kern="1200" baseline="0">
                  <a:solidFill>
                    <a:srgbClr val="003399"/>
                  </a:solidFill>
                  <a:latin typeface="+mn-lt"/>
                  <a:ea typeface="+mn-ea"/>
                  <a:cs typeface="+mn-cs"/>
                </a:defRPr>
              </a:pPr>
              <a:endParaRPr lang="en-US"/>
            </a:p>
          </c:txPr>
        </c:title>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74920512"/>
        <c:crosses val="autoZero"/>
        <c:auto val="0"/>
        <c:lblAlgn val="ctr"/>
        <c:lblOffset val="100"/>
        <c:noMultiLvlLbl val="0"/>
      </c:catAx>
      <c:valAx>
        <c:axId val="374920512"/>
        <c:scaling>
          <c:orientation val="minMax"/>
          <c:min val="3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3399"/>
                </a:solidFill>
                <a:latin typeface="+mn-lt"/>
                <a:ea typeface="+mn-ea"/>
                <a:cs typeface="+mn-cs"/>
              </a:defRPr>
            </a:pPr>
            <a:endParaRPr lang="en-US"/>
          </a:p>
        </c:txPr>
        <c:crossAx val="374919336"/>
        <c:crosses val="autoZero"/>
        <c:crossBetween val="between"/>
        <c:majorUnit val="2"/>
      </c:valAx>
      <c:valAx>
        <c:axId val="374922864"/>
        <c:scaling>
          <c:orientation val="minMax"/>
          <c:max val="2.1"/>
          <c:min val="1.6"/>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8000"/>
                </a:solidFill>
                <a:latin typeface="+mn-lt"/>
                <a:ea typeface="+mn-ea"/>
                <a:cs typeface="+mn-cs"/>
              </a:defRPr>
            </a:pPr>
            <a:endParaRPr lang="en-US"/>
          </a:p>
        </c:txPr>
        <c:crossAx val="374922472"/>
        <c:crosses val="max"/>
        <c:crossBetween val="between"/>
        <c:majorUnit val="0.1"/>
      </c:valAx>
      <c:dateAx>
        <c:axId val="374922472"/>
        <c:scaling>
          <c:orientation val="minMax"/>
        </c:scaling>
        <c:delete val="1"/>
        <c:axPos val="b"/>
        <c:title>
          <c:tx>
            <c:rich>
              <a:bodyPr rot="0" spcFirstLastPara="1" vertOverflow="ellipsis" vert="horz" wrap="square" anchor="ctr" anchorCtr="1"/>
              <a:lstStyle/>
              <a:p>
                <a:pPr>
                  <a:defRPr sz="1400" b="1" i="0" u="sng" strike="noStrike" kern="1200" baseline="0">
                    <a:solidFill>
                      <a:srgbClr val="008000"/>
                    </a:solidFill>
                    <a:latin typeface="+mn-lt"/>
                    <a:ea typeface="+mn-ea"/>
                    <a:cs typeface="+mn-cs"/>
                  </a:defRPr>
                </a:pPr>
                <a:r>
                  <a:rPr lang="en-US" sz="1400" b="1" u="sng">
                    <a:solidFill>
                      <a:srgbClr val="008000"/>
                    </a:solidFill>
                  </a:rPr>
                  <a:t>LMJ Bx</a:t>
                </a:r>
              </a:p>
            </c:rich>
          </c:tx>
          <c:layout>
            <c:manualLayout>
              <c:xMode val="edge"/>
              <c:yMode val="edge"/>
              <c:x val="0.90513507233009627"/>
              <c:y val="0.1117117518437043"/>
            </c:manualLayout>
          </c:layout>
          <c:overlay val="0"/>
          <c:spPr>
            <a:noFill/>
            <a:ln>
              <a:noFill/>
            </a:ln>
            <a:effectLst/>
          </c:spPr>
          <c:txPr>
            <a:bodyPr rot="0" spcFirstLastPara="1" vertOverflow="ellipsis" vert="horz" wrap="square" anchor="ctr" anchorCtr="1"/>
            <a:lstStyle/>
            <a:p>
              <a:pPr>
                <a:defRPr sz="1400" b="1" i="0" u="sng" strike="noStrike" kern="1200" baseline="0">
                  <a:solidFill>
                    <a:srgbClr val="008000"/>
                  </a:solidFill>
                  <a:latin typeface="+mn-lt"/>
                  <a:ea typeface="+mn-ea"/>
                  <a:cs typeface="+mn-cs"/>
                </a:defRPr>
              </a:pPr>
              <a:endParaRPr lang="en-US"/>
            </a:p>
          </c:txPr>
        </c:title>
        <c:numFmt formatCode="m/d/yyyy" sourceLinked="1"/>
        <c:majorTickMark val="out"/>
        <c:minorTickMark val="none"/>
        <c:tickLblPos val="nextTo"/>
        <c:crossAx val="374922864"/>
        <c:crosses val="autoZero"/>
        <c:auto val="1"/>
        <c:lblOffset val="100"/>
        <c:baseTimeUnit val="days"/>
      </c:dateAx>
      <c:spPr>
        <a:noFill/>
        <a:ln>
          <a:noFill/>
        </a:ln>
        <a:effectLst/>
      </c:spPr>
    </c:plotArea>
    <c:legend>
      <c:legendPos val="b"/>
      <c:layout>
        <c:manualLayout>
          <c:xMode val="edge"/>
          <c:yMode val="edge"/>
          <c:x val="0.28801935537189943"/>
          <c:y val="0.90869844886518547"/>
          <c:w val="0.46080640935111539"/>
          <c:h val="7.993584135316418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sng" strike="noStrike" kern="1200" spc="0" baseline="0">
                <a:solidFill>
                  <a:srgbClr val="000099"/>
                </a:solidFill>
                <a:latin typeface="+mn-lt"/>
                <a:ea typeface="+mn-ea"/>
                <a:cs typeface="+mn-cs"/>
              </a:defRPr>
            </a:pPr>
            <a:r>
              <a:rPr lang="en-US" sz="2400" b="1" u="sng" dirty="0" smtClean="0">
                <a:solidFill>
                  <a:srgbClr val="000099"/>
                </a:solidFill>
              </a:rPr>
              <a:t>Season Comparison </a:t>
            </a:r>
            <a:r>
              <a:rPr lang="en-US" sz="2400" b="1" u="sng" dirty="0">
                <a:solidFill>
                  <a:srgbClr val="000099"/>
                </a:solidFill>
              </a:rPr>
              <a:t>of Mill Ext and Imbibition % Cane</a:t>
            </a:r>
          </a:p>
        </c:rich>
      </c:tx>
      <c:layout/>
      <c:overlay val="0"/>
      <c:spPr>
        <a:noFill/>
        <a:ln>
          <a:noFill/>
        </a:ln>
        <a:effectLst/>
      </c:spPr>
      <c:txPr>
        <a:bodyPr rot="0" spcFirstLastPara="1" vertOverflow="ellipsis" vert="horz" wrap="square" anchor="ctr" anchorCtr="1"/>
        <a:lstStyle/>
        <a:p>
          <a:pPr>
            <a:defRPr sz="2400" b="1" i="0" u="sng" strike="noStrike" kern="1200" spc="0" baseline="0">
              <a:solidFill>
                <a:srgbClr val="000099"/>
              </a:solidFill>
              <a:latin typeface="+mn-lt"/>
              <a:ea typeface="+mn-ea"/>
              <a:cs typeface="+mn-cs"/>
            </a:defRPr>
          </a:pPr>
          <a:endParaRPr lang="en-US"/>
        </a:p>
      </c:txPr>
    </c:title>
    <c:autoTitleDeleted val="0"/>
    <c:plotArea>
      <c:layout>
        <c:manualLayout>
          <c:layoutTarget val="inner"/>
          <c:xMode val="edge"/>
          <c:yMode val="edge"/>
          <c:x val="7.9247594050743664E-2"/>
          <c:y val="0.16740128317293676"/>
          <c:w val="0.85130796150481203"/>
          <c:h val="0.61929585885097693"/>
        </c:manualLayout>
      </c:layout>
      <c:barChart>
        <c:barDir val="col"/>
        <c:grouping val="clustered"/>
        <c:varyColors val="0"/>
        <c:ser>
          <c:idx val="0"/>
          <c:order val="0"/>
          <c:tx>
            <c:strRef>
              <c:f>'Sheet1 (2)'!$C$5</c:f>
              <c:strCache>
                <c:ptCount val="1"/>
                <c:pt idx="0">
                  <c:v>2022-23 (Mill Ext Mittal)</c:v>
                </c:pt>
              </c:strCache>
            </c:strRef>
          </c:tx>
          <c:spPr>
            <a:solidFill>
              <a:srgbClr val="008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8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 (2)'!$B$6:$B$9</c:f>
              <c:strCache>
                <c:ptCount val="4"/>
                <c:pt idx="0">
                  <c:v>December</c:v>
                </c:pt>
                <c:pt idx="1">
                  <c:v>January</c:v>
                </c:pt>
                <c:pt idx="2">
                  <c:v>February</c:v>
                </c:pt>
                <c:pt idx="3">
                  <c:v>Final</c:v>
                </c:pt>
              </c:strCache>
            </c:strRef>
          </c:cat>
          <c:val>
            <c:numRef>
              <c:f>'Sheet1 (2)'!$C$6:$C$9</c:f>
              <c:numCache>
                <c:formatCode>0.00</c:formatCode>
                <c:ptCount val="4"/>
                <c:pt idx="0">
                  <c:v>96.796000000000006</c:v>
                </c:pt>
                <c:pt idx="1">
                  <c:v>96.843000000000004</c:v>
                </c:pt>
                <c:pt idx="2">
                  <c:v>96.828000000000003</c:v>
                </c:pt>
                <c:pt idx="3">
                  <c:v>96.82</c:v>
                </c:pt>
              </c:numCache>
            </c:numRef>
          </c:val>
        </c:ser>
        <c:ser>
          <c:idx val="1"/>
          <c:order val="1"/>
          <c:tx>
            <c:strRef>
              <c:f>'Sheet1 (2)'!$D$5</c:f>
              <c:strCache>
                <c:ptCount val="1"/>
                <c:pt idx="0">
                  <c:v>2021-22 (Mill Ext Mittal)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 (2)'!$B$6:$B$9</c:f>
              <c:strCache>
                <c:ptCount val="4"/>
                <c:pt idx="0">
                  <c:v>December</c:v>
                </c:pt>
                <c:pt idx="1">
                  <c:v>January</c:v>
                </c:pt>
                <c:pt idx="2">
                  <c:v>February</c:v>
                </c:pt>
                <c:pt idx="3">
                  <c:v>Final</c:v>
                </c:pt>
              </c:strCache>
            </c:strRef>
          </c:cat>
          <c:val>
            <c:numRef>
              <c:f>'Sheet1 (2)'!$D$6:$D$9</c:f>
              <c:numCache>
                <c:formatCode>0.00</c:formatCode>
                <c:ptCount val="4"/>
                <c:pt idx="0">
                  <c:v>96.712000000000003</c:v>
                </c:pt>
                <c:pt idx="1">
                  <c:v>96.680999999999997</c:v>
                </c:pt>
                <c:pt idx="2">
                  <c:v>96.643000000000001</c:v>
                </c:pt>
                <c:pt idx="3">
                  <c:v>96.671999999999997</c:v>
                </c:pt>
              </c:numCache>
            </c:numRef>
          </c:val>
        </c:ser>
        <c:ser>
          <c:idx val="2"/>
          <c:order val="2"/>
          <c:tx>
            <c:strRef>
              <c:f>'Sheet1 (2)'!$F$5</c:f>
              <c:strCache>
                <c:ptCount val="1"/>
                <c:pt idx="0">
                  <c:v>2022-23 (Imb %)</c:v>
                </c:pt>
              </c:strCache>
            </c:strRef>
          </c:tx>
          <c:spPr>
            <a:solidFill>
              <a:srgbClr val="0033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339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 (2)'!$B$6:$B$9</c:f>
              <c:strCache>
                <c:ptCount val="4"/>
                <c:pt idx="0">
                  <c:v>December</c:v>
                </c:pt>
                <c:pt idx="1">
                  <c:v>January</c:v>
                </c:pt>
                <c:pt idx="2">
                  <c:v>February</c:v>
                </c:pt>
                <c:pt idx="3">
                  <c:v>Final</c:v>
                </c:pt>
              </c:strCache>
            </c:strRef>
          </c:cat>
          <c:val>
            <c:numRef>
              <c:f>'Sheet1 (2)'!$F$6:$F$9</c:f>
              <c:numCache>
                <c:formatCode>0.00</c:formatCode>
                <c:ptCount val="4"/>
                <c:pt idx="0">
                  <c:v>44.09</c:v>
                </c:pt>
                <c:pt idx="1">
                  <c:v>46.261000000000003</c:v>
                </c:pt>
                <c:pt idx="2">
                  <c:v>46.646000000000001</c:v>
                </c:pt>
                <c:pt idx="3">
                  <c:v>45.465000000000003</c:v>
                </c:pt>
              </c:numCache>
            </c:numRef>
          </c:val>
        </c:ser>
        <c:ser>
          <c:idx val="3"/>
          <c:order val="3"/>
          <c:tx>
            <c:strRef>
              <c:f>'Sheet1 (2)'!$G$5</c:f>
              <c:strCache>
                <c:ptCount val="1"/>
                <c:pt idx="0">
                  <c:v>2021-22 (Imb %)</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 (2)'!$B$6:$B$9</c:f>
              <c:strCache>
                <c:ptCount val="4"/>
                <c:pt idx="0">
                  <c:v>December</c:v>
                </c:pt>
                <c:pt idx="1">
                  <c:v>January</c:v>
                </c:pt>
                <c:pt idx="2">
                  <c:v>February</c:v>
                </c:pt>
                <c:pt idx="3">
                  <c:v>Final</c:v>
                </c:pt>
              </c:strCache>
            </c:strRef>
          </c:cat>
          <c:val>
            <c:numRef>
              <c:f>'Sheet1 (2)'!$G$6:$G$9</c:f>
              <c:numCache>
                <c:formatCode>0.00</c:formatCode>
                <c:ptCount val="4"/>
                <c:pt idx="0">
                  <c:v>46.235999999999997</c:v>
                </c:pt>
                <c:pt idx="1">
                  <c:v>44.94</c:v>
                </c:pt>
                <c:pt idx="2">
                  <c:v>46.347000000000001</c:v>
                </c:pt>
                <c:pt idx="3">
                  <c:v>46.488999999999997</c:v>
                </c:pt>
              </c:numCache>
            </c:numRef>
          </c:val>
        </c:ser>
        <c:dLbls>
          <c:showLegendKey val="0"/>
          <c:showVal val="0"/>
          <c:showCatName val="0"/>
          <c:showSerName val="0"/>
          <c:showPercent val="0"/>
          <c:showBubbleSize val="0"/>
        </c:dLbls>
        <c:gapWidth val="219"/>
        <c:overlap val="-27"/>
        <c:axId val="374922080"/>
        <c:axId val="374920904"/>
      </c:barChart>
      <c:catAx>
        <c:axId val="37492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crossAx val="374920904"/>
        <c:crosses val="autoZero"/>
        <c:auto val="1"/>
        <c:lblAlgn val="ctr"/>
        <c:lblOffset val="100"/>
        <c:noMultiLvlLbl val="0"/>
      </c:catAx>
      <c:valAx>
        <c:axId val="3749209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492208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rgbClr val="00B050"/>
                </a:solidFill>
                <a:latin typeface="+mn-lt"/>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rgbClr val="FF0000"/>
                </a:solidFill>
                <a:latin typeface="+mn-lt"/>
                <a:ea typeface="+mn-ea"/>
                <a:cs typeface="+mn-cs"/>
              </a:defRPr>
            </a:pPr>
            <a:endParaRPr lang="en-US"/>
          </a:p>
        </c:txPr>
      </c:legendEntry>
      <c:layout>
        <c:manualLayout>
          <c:xMode val="edge"/>
          <c:yMode val="edge"/>
          <c:x val="7.5706200787401562E-2"/>
          <c:y val="0.88553601633129198"/>
          <c:w val="0.84128224175171118"/>
          <c:h val="9.147554831508129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0.12016</cdr:x>
      <cdr:y>0.19355</cdr:y>
    </cdr:from>
    <cdr:to>
      <cdr:x>0.23065</cdr:x>
      <cdr:y>0.26953</cdr:y>
    </cdr:to>
    <cdr:sp macro="" textlink="">
      <cdr:nvSpPr>
        <cdr:cNvPr id="2" name="TextBox 1"/>
        <cdr:cNvSpPr txBox="1"/>
      </cdr:nvSpPr>
      <cdr:spPr>
        <a:xfrm xmlns:a="http://schemas.openxmlformats.org/drawingml/2006/main">
          <a:off x="1465007" y="1327355"/>
          <a:ext cx="1347019" cy="521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rgbClr val="003399"/>
              </a:solidFill>
            </a:rPr>
            <a:t>43.87</a:t>
          </a:r>
          <a:r>
            <a:rPr lang="en-US" sz="1800" b="1" dirty="0" smtClean="0"/>
            <a:t> / </a:t>
          </a:r>
          <a:r>
            <a:rPr lang="en-US" sz="1800" b="1" dirty="0" smtClean="0">
              <a:solidFill>
                <a:srgbClr val="008000"/>
              </a:solidFill>
            </a:rPr>
            <a:t>1.66</a:t>
          </a:r>
          <a:endParaRPr lang="en-US" sz="1800" b="1" dirty="0">
            <a:solidFill>
              <a:srgbClr val="008000"/>
            </a:solidFill>
          </a:endParaRPr>
        </a:p>
      </cdr:txBody>
    </cdr:sp>
  </cdr:relSizeAnchor>
  <cdr:relSizeAnchor xmlns:cdr="http://schemas.openxmlformats.org/drawingml/2006/chartDrawing">
    <cdr:from>
      <cdr:x>0.73629</cdr:x>
      <cdr:y>0.18781</cdr:y>
    </cdr:from>
    <cdr:to>
      <cdr:x>0.85806</cdr:x>
      <cdr:y>0.2724</cdr:y>
    </cdr:to>
    <cdr:sp macro="" textlink="">
      <cdr:nvSpPr>
        <cdr:cNvPr id="4" name="TextBox 3"/>
        <cdr:cNvSpPr txBox="1"/>
      </cdr:nvSpPr>
      <cdr:spPr>
        <a:xfrm xmlns:a="http://schemas.openxmlformats.org/drawingml/2006/main">
          <a:off x="8976851" y="1288026"/>
          <a:ext cx="1484671" cy="5801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rgbClr val="003399"/>
              </a:solidFill>
            </a:rPr>
            <a:t>45.25</a:t>
          </a:r>
          <a:r>
            <a:rPr lang="en-US" sz="1800" b="1" dirty="0" smtClean="0"/>
            <a:t> / </a:t>
          </a:r>
          <a:r>
            <a:rPr lang="en-US" sz="1800" b="1" dirty="0" smtClean="0">
              <a:solidFill>
                <a:srgbClr val="008000"/>
              </a:solidFill>
            </a:rPr>
            <a:t>1.62</a:t>
          </a:r>
          <a:endParaRPr lang="en-US" sz="1800" b="1" dirty="0">
            <a:solidFill>
              <a:srgbClr val="008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0.3375</cdr:x>
      <cdr:y>0.15625</cdr:y>
    </cdr:from>
    <cdr:to>
      <cdr:x>0.33914</cdr:x>
      <cdr:y>0.71612</cdr:y>
    </cdr:to>
    <cdr:cxnSp macro="">
      <cdr:nvCxnSpPr>
        <cdr:cNvPr id="3" name="Straight Connector 2"/>
        <cdr:cNvCxnSpPr/>
      </cdr:nvCxnSpPr>
      <cdr:spPr>
        <a:xfrm xmlns:a="http://schemas.openxmlformats.org/drawingml/2006/main">
          <a:off x="3948997" y="989135"/>
          <a:ext cx="19147" cy="3544213"/>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0.59653</cdr:x>
      <cdr:y>0.15741</cdr:y>
    </cdr:from>
    <cdr:to>
      <cdr:x>0.59786</cdr:x>
      <cdr:y>0.7063</cdr:y>
    </cdr:to>
    <cdr:cxnSp macro="">
      <cdr:nvCxnSpPr>
        <cdr:cNvPr id="6" name="Straight Connector 5"/>
        <cdr:cNvCxnSpPr/>
      </cdr:nvCxnSpPr>
      <cdr:spPr>
        <a:xfrm xmlns:a="http://schemas.openxmlformats.org/drawingml/2006/main">
          <a:off x="6979837" y="996478"/>
          <a:ext cx="15593" cy="3474726"/>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0.3641</cdr:x>
      <cdr:y>0.1593</cdr:y>
    </cdr:from>
    <cdr:to>
      <cdr:x>0.5766</cdr:x>
      <cdr:y>0.22826</cdr:y>
    </cdr:to>
    <cdr:sp macro="" textlink="">
      <cdr:nvSpPr>
        <cdr:cNvPr id="8" name="TextBox 6"/>
        <cdr:cNvSpPr txBox="1"/>
      </cdr:nvSpPr>
      <cdr:spPr>
        <a:xfrm xmlns:a="http://schemas.openxmlformats.org/drawingml/2006/main">
          <a:off x="4260237" y="1008416"/>
          <a:ext cx="2486405" cy="436549"/>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sz="1600" b="1" dirty="0" smtClean="0">
              <a:solidFill>
                <a:srgbClr val="00B050"/>
              </a:solidFill>
            </a:rPr>
            <a:t>LMJ </a:t>
          </a:r>
          <a:r>
            <a:rPr lang="en-US" sz="1600" b="1" dirty="0" err="1" smtClean="0">
              <a:solidFill>
                <a:srgbClr val="00B050"/>
              </a:solidFill>
            </a:rPr>
            <a:t>Bx</a:t>
          </a:r>
          <a:r>
            <a:rPr lang="en-US" sz="1600" b="1" dirty="0" smtClean="0">
              <a:solidFill>
                <a:srgbClr val="00B050"/>
              </a:solidFill>
            </a:rPr>
            <a:t> = 1.70</a:t>
          </a:r>
        </a:p>
        <a:p xmlns:a="http://schemas.openxmlformats.org/drawingml/2006/main">
          <a:pPr algn="l"/>
          <a:r>
            <a:rPr lang="en-US" sz="1600" b="1" dirty="0" err="1" smtClean="0">
              <a:solidFill>
                <a:srgbClr val="003399"/>
              </a:solidFill>
            </a:rPr>
            <a:t>Imbi</a:t>
          </a:r>
          <a:r>
            <a:rPr lang="en-US" sz="1600" b="1" dirty="0" smtClean="0">
              <a:solidFill>
                <a:srgbClr val="003399"/>
              </a:solidFill>
            </a:rPr>
            <a:t> % = 46.96</a:t>
          </a:r>
          <a:endParaRPr lang="en-US" sz="1600" b="1" dirty="0">
            <a:solidFill>
              <a:srgbClr val="003399"/>
            </a:solidFill>
          </a:endParaRPr>
        </a:p>
      </cdr:txBody>
    </cdr:sp>
  </cdr:relSizeAnchor>
  <cdr:relSizeAnchor xmlns:cdr="http://schemas.openxmlformats.org/drawingml/2006/chartDrawing">
    <cdr:from>
      <cdr:x>0.67908</cdr:x>
      <cdr:y>0.16764</cdr:y>
    </cdr:from>
    <cdr:to>
      <cdr:x>0.85166</cdr:x>
      <cdr:y>0.22904</cdr:y>
    </cdr:to>
    <cdr:sp macro="" textlink="">
      <cdr:nvSpPr>
        <cdr:cNvPr id="9" name="TextBox 6"/>
        <cdr:cNvSpPr txBox="1"/>
      </cdr:nvSpPr>
      <cdr:spPr>
        <a:xfrm xmlns:a="http://schemas.openxmlformats.org/drawingml/2006/main">
          <a:off x="7945732" y="1061239"/>
          <a:ext cx="2019313" cy="38869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sz="1600" b="1" dirty="0" smtClean="0">
              <a:solidFill>
                <a:srgbClr val="00B050"/>
              </a:solidFill>
            </a:rPr>
            <a:t>LMJ </a:t>
          </a:r>
          <a:r>
            <a:rPr lang="en-US" sz="1600" b="1" dirty="0" err="1" smtClean="0">
              <a:solidFill>
                <a:srgbClr val="00B050"/>
              </a:solidFill>
            </a:rPr>
            <a:t>Bx</a:t>
          </a:r>
          <a:r>
            <a:rPr lang="en-US" sz="1600" b="1" dirty="0" smtClean="0">
              <a:solidFill>
                <a:srgbClr val="00B050"/>
              </a:solidFill>
            </a:rPr>
            <a:t> = 1.83</a:t>
          </a:r>
        </a:p>
        <a:p xmlns:a="http://schemas.openxmlformats.org/drawingml/2006/main">
          <a:pPr algn="l"/>
          <a:r>
            <a:rPr lang="en-US" sz="1600" b="1" dirty="0" err="1" smtClean="0">
              <a:solidFill>
                <a:srgbClr val="003399"/>
              </a:solidFill>
            </a:rPr>
            <a:t>Imbi</a:t>
          </a:r>
          <a:r>
            <a:rPr lang="en-US" sz="1600" b="1" dirty="0" smtClean="0">
              <a:solidFill>
                <a:srgbClr val="003399"/>
              </a:solidFill>
            </a:rPr>
            <a:t> % = 47.44</a:t>
          </a:r>
          <a:endParaRPr lang="en-US" sz="1600" b="1" dirty="0">
            <a:solidFill>
              <a:srgbClr val="003399"/>
            </a:solidFill>
          </a:endParaRPr>
        </a:p>
      </cdr:txBody>
    </cdr:sp>
  </cdr:relSizeAnchor>
  <cdr:relSizeAnchor xmlns:cdr="http://schemas.openxmlformats.org/drawingml/2006/chartDrawing">
    <cdr:from>
      <cdr:x>0.11224</cdr:x>
      <cdr:y>0.1625</cdr:y>
    </cdr:from>
    <cdr:to>
      <cdr:x>0.28483</cdr:x>
      <cdr:y>0.2356</cdr:y>
    </cdr:to>
    <cdr:sp macro="" textlink="">
      <cdr:nvSpPr>
        <cdr:cNvPr id="10" name="TextBox 6"/>
        <cdr:cNvSpPr txBox="1"/>
      </cdr:nvSpPr>
      <cdr:spPr>
        <a:xfrm xmlns:a="http://schemas.openxmlformats.org/drawingml/2006/main">
          <a:off x="1313290" y="1028686"/>
          <a:ext cx="2019429" cy="462756"/>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sz="1600" b="1" dirty="0" smtClean="0">
              <a:solidFill>
                <a:srgbClr val="008000"/>
              </a:solidFill>
            </a:rPr>
            <a:t>LMJ </a:t>
          </a:r>
          <a:r>
            <a:rPr lang="en-US" sz="1600" b="1" dirty="0" err="1" smtClean="0">
              <a:solidFill>
                <a:srgbClr val="008000"/>
              </a:solidFill>
            </a:rPr>
            <a:t>Bx</a:t>
          </a:r>
          <a:r>
            <a:rPr lang="en-US" sz="1600" b="1" dirty="0" smtClean="0">
              <a:solidFill>
                <a:srgbClr val="008000"/>
              </a:solidFill>
            </a:rPr>
            <a:t> = 1.66</a:t>
          </a:r>
        </a:p>
        <a:p xmlns:a="http://schemas.openxmlformats.org/drawingml/2006/main">
          <a:pPr algn="l"/>
          <a:r>
            <a:rPr lang="en-US" sz="1600" b="1" dirty="0" err="1" smtClean="0">
              <a:solidFill>
                <a:srgbClr val="003399"/>
              </a:solidFill>
            </a:rPr>
            <a:t>Imbi</a:t>
          </a:r>
          <a:r>
            <a:rPr lang="en-US" sz="1600" b="1" dirty="0" smtClean="0">
              <a:solidFill>
                <a:srgbClr val="003399"/>
              </a:solidFill>
            </a:rPr>
            <a:t> % = 44.29</a:t>
          </a:r>
          <a:endParaRPr lang="en-US" sz="1600" b="1" dirty="0">
            <a:solidFill>
              <a:srgbClr val="003399"/>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0.12656</cdr:x>
      <cdr:y>0.20278</cdr:y>
    </cdr:from>
    <cdr:to>
      <cdr:x>0.22031</cdr:x>
      <cdr:y>0.24722</cdr:y>
    </cdr:to>
    <cdr:sp macro="" textlink="">
      <cdr:nvSpPr>
        <cdr:cNvPr id="3" name="TextBox 2"/>
        <cdr:cNvSpPr txBox="1"/>
      </cdr:nvSpPr>
      <cdr:spPr>
        <a:xfrm xmlns:a="http://schemas.openxmlformats.org/drawingml/2006/main">
          <a:off x="1543050" y="1390650"/>
          <a:ext cx="1143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(0.09)</a:t>
          </a:r>
          <a:endParaRPr lang="en-US" sz="1400" b="1" dirty="0"/>
        </a:p>
      </cdr:txBody>
    </cdr:sp>
  </cdr:relSizeAnchor>
  <cdr:relSizeAnchor xmlns:cdr="http://schemas.openxmlformats.org/drawingml/2006/chartDrawing">
    <cdr:from>
      <cdr:x>0.33151</cdr:x>
      <cdr:y>0.20463</cdr:y>
    </cdr:from>
    <cdr:to>
      <cdr:x>0.42526</cdr:x>
      <cdr:y>0.24907</cdr:y>
    </cdr:to>
    <cdr:sp macro="" textlink="">
      <cdr:nvSpPr>
        <cdr:cNvPr id="4" name="TextBox 1"/>
        <cdr:cNvSpPr txBox="1"/>
      </cdr:nvSpPr>
      <cdr:spPr>
        <a:xfrm xmlns:a="http://schemas.openxmlformats.org/drawingml/2006/main">
          <a:off x="4041775" y="1403350"/>
          <a:ext cx="1143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(0.16)</a:t>
          </a:r>
          <a:endParaRPr lang="en-US" sz="1400" b="1" dirty="0"/>
        </a:p>
      </cdr:txBody>
    </cdr:sp>
  </cdr:relSizeAnchor>
  <cdr:relSizeAnchor xmlns:cdr="http://schemas.openxmlformats.org/drawingml/2006/chartDrawing">
    <cdr:from>
      <cdr:x>0.54635</cdr:x>
      <cdr:y>0.20185</cdr:y>
    </cdr:from>
    <cdr:to>
      <cdr:x>0.6401</cdr:x>
      <cdr:y>0.2463</cdr:y>
    </cdr:to>
    <cdr:sp macro="" textlink="">
      <cdr:nvSpPr>
        <cdr:cNvPr id="5" name="TextBox 1"/>
        <cdr:cNvSpPr txBox="1"/>
      </cdr:nvSpPr>
      <cdr:spPr>
        <a:xfrm xmlns:a="http://schemas.openxmlformats.org/drawingml/2006/main">
          <a:off x="6661150" y="1384300"/>
          <a:ext cx="1143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(0.19)</a:t>
          </a:r>
          <a:endParaRPr lang="en-US" sz="1400" b="1" dirty="0"/>
        </a:p>
      </cdr:txBody>
    </cdr:sp>
  </cdr:relSizeAnchor>
  <cdr:relSizeAnchor xmlns:cdr="http://schemas.openxmlformats.org/drawingml/2006/chartDrawing">
    <cdr:from>
      <cdr:x>0.75885</cdr:x>
      <cdr:y>0.20324</cdr:y>
    </cdr:from>
    <cdr:to>
      <cdr:x>0.8526</cdr:x>
      <cdr:y>0.24769</cdr:y>
    </cdr:to>
    <cdr:sp macro="" textlink="">
      <cdr:nvSpPr>
        <cdr:cNvPr id="6" name="TextBox 1"/>
        <cdr:cNvSpPr txBox="1"/>
      </cdr:nvSpPr>
      <cdr:spPr>
        <a:xfrm xmlns:a="http://schemas.openxmlformats.org/drawingml/2006/main">
          <a:off x="9251950" y="1393825"/>
          <a:ext cx="1143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(0.15)</a:t>
          </a:r>
          <a:endParaRPr lang="en-US" sz="1400" b="1" dirty="0"/>
        </a:p>
      </cdr:txBody>
    </cdr:sp>
  </cdr:relSizeAnchor>
  <cdr:relSizeAnchor xmlns:cdr="http://schemas.openxmlformats.org/drawingml/2006/chartDrawing">
    <cdr:from>
      <cdr:x>0.19635</cdr:x>
      <cdr:y>0.46713</cdr:y>
    </cdr:from>
    <cdr:to>
      <cdr:x>0.2901</cdr:x>
      <cdr:y>0.51157</cdr:y>
    </cdr:to>
    <cdr:sp macro="" textlink="">
      <cdr:nvSpPr>
        <cdr:cNvPr id="7" name="TextBox 1"/>
        <cdr:cNvSpPr txBox="1"/>
      </cdr:nvSpPr>
      <cdr:spPr>
        <a:xfrm xmlns:a="http://schemas.openxmlformats.org/drawingml/2006/main">
          <a:off x="2393950" y="3203575"/>
          <a:ext cx="1143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(- 2.15)</a:t>
          </a:r>
          <a:endParaRPr lang="en-US" sz="1400" b="1" dirty="0"/>
        </a:p>
      </cdr:txBody>
    </cdr:sp>
  </cdr:relSizeAnchor>
  <cdr:relSizeAnchor xmlns:cdr="http://schemas.openxmlformats.org/drawingml/2006/chartDrawing">
    <cdr:from>
      <cdr:x>0.41432</cdr:x>
      <cdr:y>0.46574</cdr:y>
    </cdr:from>
    <cdr:to>
      <cdr:x>0.50807</cdr:x>
      <cdr:y>0.51019</cdr:y>
    </cdr:to>
    <cdr:sp macro="" textlink="">
      <cdr:nvSpPr>
        <cdr:cNvPr id="8" name="TextBox 1"/>
        <cdr:cNvSpPr txBox="1"/>
      </cdr:nvSpPr>
      <cdr:spPr>
        <a:xfrm xmlns:a="http://schemas.openxmlformats.org/drawingml/2006/main">
          <a:off x="5051425" y="3194050"/>
          <a:ext cx="1143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(1.32)</a:t>
          </a:r>
          <a:endParaRPr lang="en-US" sz="1400" b="1" dirty="0"/>
        </a:p>
      </cdr:txBody>
    </cdr:sp>
  </cdr:relSizeAnchor>
  <cdr:relSizeAnchor xmlns:cdr="http://schemas.openxmlformats.org/drawingml/2006/chartDrawing">
    <cdr:from>
      <cdr:x>0.62448</cdr:x>
      <cdr:y>0.46574</cdr:y>
    </cdr:from>
    <cdr:to>
      <cdr:x>0.71823</cdr:x>
      <cdr:y>0.51019</cdr:y>
    </cdr:to>
    <cdr:sp macro="" textlink="">
      <cdr:nvSpPr>
        <cdr:cNvPr id="9" name="TextBox 1"/>
        <cdr:cNvSpPr txBox="1"/>
      </cdr:nvSpPr>
      <cdr:spPr>
        <a:xfrm xmlns:a="http://schemas.openxmlformats.org/drawingml/2006/main">
          <a:off x="7613650" y="3194050"/>
          <a:ext cx="1143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(0.30)</a:t>
          </a:r>
          <a:endParaRPr lang="en-US" sz="1400" b="1" dirty="0"/>
        </a:p>
      </cdr:txBody>
    </cdr:sp>
  </cdr:relSizeAnchor>
  <cdr:relSizeAnchor xmlns:cdr="http://schemas.openxmlformats.org/drawingml/2006/chartDrawing">
    <cdr:from>
      <cdr:x>0.83464</cdr:x>
      <cdr:y>0.46713</cdr:y>
    </cdr:from>
    <cdr:to>
      <cdr:x>0.92839</cdr:x>
      <cdr:y>0.51157</cdr:y>
    </cdr:to>
    <cdr:sp macro="" textlink="">
      <cdr:nvSpPr>
        <cdr:cNvPr id="10" name="TextBox 1"/>
        <cdr:cNvSpPr txBox="1"/>
      </cdr:nvSpPr>
      <cdr:spPr>
        <a:xfrm xmlns:a="http://schemas.openxmlformats.org/drawingml/2006/main">
          <a:off x="10175875" y="3203575"/>
          <a:ext cx="1143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(- 1.02)</a:t>
          </a:r>
          <a:endParaRPr lang="en-US" sz="14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BBD4AC-1EE5-4F14-8239-AF0E05ECFD69}" type="datetimeFigureOut">
              <a:rPr lang="en-US" smtClean="0"/>
              <a:t>12/09/2023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74526-7032-47B1-B919-5DA8A55702C1}" type="slidenum">
              <a:rPr lang="en-US" smtClean="0"/>
              <a:t>‹#›</a:t>
            </a:fld>
            <a:endParaRPr lang="en-US"/>
          </a:p>
        </p:txBody>
      </p:sp>
    </p:spTree>
    <p:extLst>
      <p:ext uri="{BB962C8B-B14F-4D97-AF65-F5344CB8AC3E}">
        <p14:creationId xmlns:p14="http://schemas.microsoft.com/office/powerpoint/2010/main" val="702539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BD4AC-1EE5-4F14-8239-AF0E05ECFD69}" type="datetimeFigureOut">
              <a:rPr lang="en-US" smtClean="0"/>
              <a:t>12/09/2023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74526-7032-47B1-B919-5DA8A55702C1}" type="slidenum">
              <a:rPr lang="en-US" smtClean="0"/>
              <a:t>‹#›</a:t>
            </a:fld>
            <a:endParaRPr lang="en-US"/>
          </a:p>
        </p:txBody>
      </p:sp>
    </p:spTree>
    <p:extLst>
      <p:ext uri="{BB962C8B-B14F-4D97-AF65-F5344CB8AC3E}">
        <p14:creationId xmlns:p14="http://schemas.microsoft.com/office/powerpoint/2010/main" val="214039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BD4AC-1EE5-4F14-8239-AF0E05ECFD69}" type="datetimeFigureOut">
              <a:rPr lang="en-US" smtClean="0"/>
              <a:t>12/09/2023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74526-7032-47B1-B919-5DA8A55702C1}" type="slidenum">
              <a:rPr lang="en-US" smtClean="0"/>
              <a:t>‹#›</a:t>
            </a:fld>
            <a:endParaRPr lang="en-US"/>
          </a:p>
        </p:txBody>
      </p:sp>
    </p:spTree>
    <p:extLst>
      <p:ext uri="{BB962C8B-B14F-4D97-AF65-F5344CB8AC3E}">
        <p14:creationId xmlns:p14="http://schemas.microsoft.com/office/powerpoint/2010/main" val="160339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BD4AC-1EE5-4F14-8239-AF0E05ECFD69}" type="datetimeFigureOut">
              <a:rPr lang="en-US" smtClean="0"/>
              <a:t>12/09/2023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74526-7032-47B1-B919-5DA8A55702C1}" type="slidenum">
              <a:rPr lang="en-US" smtClean="0"/>
              <a:t>‹#›</a:t>
            </a:fld>
            <a:endParaRPr lang="en-US"/>
          </a:p>
        </p:txBody>
      </p:sp>
    </p:spTree>
    <p:extLst>
      <p:ext uri="{BB962C8B-B14F-4D97-AF65-F5344CB8AC3E}">
        <p14:creationId xmlns:p14="http://schemas.microsoft.com/office/powerpoint/2010/main" val="240022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BBD4AC-1EE5-4F14-8239-AF0E05ECFD69}" type="datetimeFigureOut">
              <a:rPr lang="en-US" smtClean="0"/>
              <a:t>12/09/2023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74526-7032-47B1-B919-5DA8A55702C1}" type="slidenum">
              <a:rPr lang="en-US" smtClean="0"/>
              <a:t>‹#›</a:t>
            </a:fld>
            <a:endParaRPr lang="en-US"/>
          </a:p>
        </p:txBody>
      </p:sp>
    </p:spTree>
    <p:extLst>
      <p:ext uri="{BB962C8B-B14F-4D97-AF65-F5344CB8AC3E}">
        <p14:creationId xmlns:p14="http://schemas.microsoft.com/office/powerpoint/2010/main" val="143875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BBD4AC-1EE5-4F14-8239-AF0E05ECFD69}" type="datetimeFigureOut">
              <a:rPr lang="en-US" smtClean="0"/>
              <a:t>12/09/2023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74526-7032-47B1-B919-5DA8A55702C1}" type="slidenum">
              <a:rPr lang="en-US" smtClean="0"/>
              <a:t>‹#›</a:t>
            </a:fld>
            <a:endParaRPr lang="en-US"/>
          </a:p>
        </p:txBody>
      </p:sp>
    </p:spTree>
    <p:extLst>
      <p:ext uri="{BB962C8B-B14F-4D97-AF65-F5344CB8AC3E}">
        <p14:creationId xmlns:p14="http://schemas.microsoft.com/office/powerpoint/2010/main" val="201773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BBD4AC-1EE5-4F14-8239-AF0E05ECFD69}" type="datetimeFigureOut">
              <a:rPr lang="en-US" smtClean="0"/>
              <a:t>12/09/2023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74526-7032-47B1-B919-5DA8A55702C1}" type="slidenum">
              <a:rPr lang="en-US" smtClean="0"/>
              <a:t>‹#›</a:t>
            </a:fld>
            <a:endParaRPr lang="en-US"/>
          </a:p>
        </p:txBody>
      </p:sp>
    </p:spTree>
    <p:extLst>
      <p:ext uri="{BB962C8B-B14F-4D97-AF65-F5344CB8AC3E}">
        <p14:creationId xmlns:p14="http://schemas.microsoft.com/office/powerpoint/2010/main" val="2277346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BBD4AC-1EE5-4F14-8239-AF0E05ECFD69}" type="datetimeFigureOut">
              <a:rPr lang="en-US" smtClean="0"/>
              <a:t>12/09/2023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74526-7032-47B1-B919-5DA8A55702C1}" type="slidenum">
              <a:rPr lang="en-US" smtClean="0"/>
              <a:t>‹#›</a:t>
            </a:fld>
            <a:endParaRPr lang="en-US"/>
          </a:p>
        </p:txBody>
      </p:sp>
    </p:spTree>
    <p:extLst>
      <p:ext uri="{BB962C8B-B14F-4D97-AF65-F5344CB8AC3E}">
        <p14:creationId xmlns:p14="http://schemas.microsoft.com/office/powerpoint/2010/main" val="85770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BD4AC-1EE5-4F14-8239-AF0E05ECFD69}" type="datetimeFigureOut">
              <a:rPr lang="en-US" smtClean="0"/>
              <a:t>12/09/2023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74526-7032-47B1-B919-5DA8A55702C1}" type="slidenum">
              <a:rPr lang="en-US" smtClean="0"/>
              <a:t>‹#›</a:t>
            </a:fld>
            <a:endParaRPr lang="en-US"/>
          </a:p>
        </p:txBody>
      </p:sp>
    </p:spTree>
    <p:extLst>
      <p:ext uri="{BB962C8B-B14F-4D97-AF65-F5344CB8AC3E}">
        <p14:creationId xmlns:p14="http://schemas.microsoft.com/office/powerpoint/2010/main" val="199305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BD4AC-1EE5-4F14-8239-AF0E05ECFD69}" type="datetimeFigureOut">
              <a:rPr lang="en-US" smtClean="0"/>
              <a:t>12/09/2023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74526-7032-47B1-B919-5DA8A55702C1}" type="slidenum">
              <a:rPr lang="en-US" smtClean="0"/>
              <a:t>‹#›</a:t>
            </a:fld>
            <a:endParaRPr lang="en-US"/>
          </a:p>
        </p:txBody>
      </p:sp>
    </p:spTree>
    <p:extLst>
      <p:ext uri="{BB962C8B-B14F-4D97-AF65-F5344CB8AC3E}">
        <p14:creationId xmlns:p14="http://schemas.microsoft.com/office/powerpoint/2010/main" val="388108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BD4AC-1EE5-4F14-8239-AF0E05ECFD69}" type="datetimeFigureOut">
              <a:rPr lang="en-US" smtClean="0"/>
              <a:t>12/09/2023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74526-7032-47B1-B919-5DA8A55702C1}" type="slidenum">
              <a:rPr lang="en-US" smtClean="0"/>
              <a:t>‹#›</a:t>
            </a:fld>
            <a:endParaRPr lang="en-US"/>
          </a:p>
        </p:txBody>
      </p:sp>
    </p:spTree>
    <p:extLst>
      <p:ext uri="{BB962C8B-B14F-4D97-AF65-F5344CB8AC3E}">
        <p14:creationId xmlns:p14="http://schemas.microsoft.com/office/powerpoint/2010/main" val="120809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BD4AC-1EE5-4F14-8239-AF0E05ECFD69}" type="datetimeFigureOut">
              <a:rPr lang="en-US" smtClean="0"/>
              <a:t>12/09/2023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74526-7032-47B1-B919-5DA8A55702C1}" type="slidenum">
              <a:rPr lang="en-US" smtClean="0"/>
              <a:t>‹#›</a:t>
            </a:fld>
            <a:endParaRPr lang="en-US"/>
          </a:p>
        </p:txBody>
      </p:sp>
    </p:spTree>
    <p:extLst>
      <p:ext uri="{BB962C8B-B14F-4D97-AF65-F5344CB8AC3E}">
        <p14:creationId xmlns:p14="http://schemas.microsoft.com/office/powerpoint/2010/main" val="323211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1999" cy="6858000"/>
          </a:xfrm>
          <a:ln>
            <a:solidFill>
              <a:schemeClr val="tx1"/>
            </a:solidFill>
          </a:ln>
        </p:spPr>
        <p:txBody>
          <a:bodyPr anchor="ctr">
            <a:normAutofit/>
          </a:bodyPr>
          <a:lstStyle/>
          <a:p>
            <a:r>
              <a:rPr lang="en-US" dirty="0" smtClean="0">
                <a:solidFill>
                  <a:srgbClr val="002060"/>
                </a:solidFill>
                <a:latin typeface="Arial" panose="020B0604020202020204" pitchFamily="34" charset="0"/>
                <a:cs typeface="Arial" panose="020B0604020202020204" pitchFamily="34" charset="0"/>
              </a:rPr>
              <a:t>RESULT ORIENTED </a:t>
            </a:r>
            <a:br>
              <a:rPr lang="en-US" dirty="0" smtClean="0">
                <a:solidFill>
                  <a:srgbClr val="002060"/>
                </a:solidFill>
                <a:latin typeface="Arial" panose="020B0604020202020204" pitchFamily="34" charset="0"/>
                <a:cs typeface="Arial" panose="020B0604020202020204" pitchFamily="34" charset="0"/>
              </a:rPr>
            </a:br>
            <a:r>
              <a:rPr lang="en-US" dirty="0" smtClean="0">
                <a:solidFill>
                  <a:srgbClr val="002060"/>
                </a:solidFill>
                <a:latin typeface="Arial" panose="020B0604020202020204" pitchFamily="34" charset="0"/>
                <a:cs typeface="Arial" panose="020B0604020202020204" pitchFamily="34" charset="0"/>
              </a:rPr>
              <a:t/>
            </a:r>
            <a:br>
              <a:rPr lang="en-US" dirty="0" smtClean="0">
                <a:solidFill>
                  <a:srgbClr val="002060"/>
                </a:solidFill>
                <a:latin typeface="Arial" panose="020B0604020202020204" pitchFamily="34" charset="0"/>
                <a:cs typeface="Arial" panose="020B0604020202020204" pitchFamily="34" charset="0"/>
              </a:rPr>
            </a:br>
            <a:r>
              <a:rPr lang="en-US" dirty="0" smtClean="0">
                <a:solidFill>
                  <a:srgbClr val="002060"/>
                </a:solidFill>
                <a:latin typeface="Arial" panose="020B0604020202020204" pitchFamily="34" charset="0"/>
                <a:cs typeface="Arial" panose="020B0604020202020204" pitchFamily="34" charset="0"/>
              </a:rPr>
              <a:t>MILLING EFFORTS </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747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631756"/>
          </a:xfrm>
          <a:prstGeom prst="rect">
            <a:avLst/>
          </a:prstGeom>
        </p:spPr>
      </p:pic>
      <p:sp>
        <p:nvSpPr>
          <p:cNvPr id="7" name="TextBox 6"/>
          <p:cNvSpPr txBox="1"/>
          <p:nvPr/>
        </p:nvSpPr>
        <p:spPr>
          <a:xfrm>
            <a:off x="2818613" y="4683496"/>
            <a:ext cx="5147034" cy="1815882"/>
          </a:xfrm>
          <a:prstGeom prst="rect">
            <a:avLst/>
          </a:prstGeom>
          <a:noFill/>
        </p:spPr>
        <p:txBody>
          <a:bodyPr wrap="square" rtlCol="0">
            <a:spAutoFit/>
          </a:bodyPr>
          <a:lstStyle/>
          <a:p>
            <a:r>
              <a:rPr lang="en-US" sz="2800" dirty="0" smtClean="0">
                <a:solidFill>
                  <a:srgbClr val="FF0000"/>
                </a:solidFill>
              </a:rPr>
              <a:t>NOZZLE PITCH             = 50 mm</a:t>
            </a:r>
          </a:p>
          <a:p>
            <a:r>
              <a:rPr lang="en-US" sz="2800" dirty="0" smtClean="0">
                <a:solidFill>
                  <a:srgbClr val="FF0000"/>
                </a:solidFill>
              </a:rPr>
              <a:t>NOZZLE DIA 	                = 6 mm</a:t>
            </a:r>
          </a:p>
          <a:p>
            <a:r>
              <a:rPr lang="en-US" sz="2800" dirty="0" smtClean="0">
                <a:solidFill>
                  <a:srgbClr val="FF0000"/>
                </a:solidFill>
              </a:rPr>
              <a:t>NOZZLE ANGLE 	     = 27ᵒ</a:t>
            </a:r>
          </a:p>
          <a:p>
            <a:endParaRPr lang="en-US" sz="2800" dirty="0">
              <a:solidFill>
                <a:srgbClr val="FF0000"/>
              </a:solidFill>
            </a:endParaRPr>
          </a:p>
        </p:txBody>
      </p:sp>
    </p:spTree>
    <p:extLst>
      <p:ext uri="{BB962C8B-B14F-4D97-AF65-F5344CB8AC3E}">
        <p14:creationId xmlns:p14="http://schemas.microsoft.com/office/powerpoint/2010/main" val="3654893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7577" y="0"/>
            <a:ext cx="8087557" cy="6858000"/>
          </a:xfrm>
          <a:prstGeom prst="rect">
            <a:avLst/>
          </a:prstGeom>
        </p:spPr>
      </p:pic>
    </p:spTree>
    <p:extLst>
      <p:ext uri="{BB962C8B-B14F-4D97-AF65-F5344CB8AC3E}">
        <p14:creationId xmlns:p14="http://schemas.microsoft.com/office/powerpoint/2010/main" val="162046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649024705"/>
              </p:ext>
            </p:extLst>
          </p:nvPr>
        </p:nvGraphicFramePr>
        <p:xfrm>
          <a:off x="355281" y="225083"/>
          <a:ext cx="11700731" cy="63304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5777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1725" y="2205619"/>
            <a:ext cx="3133817" cy="3222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605481" y="3814762"/>
            <a:ext cx="3664677" cy="736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532" y="2210539"/>
            <a:ext cx="4136490" cy="1749405"/>
          </a:xfrm>
          <a:prstGeom prst="rect">
            <a:avLst/>
          </a:prstGeom>
          <a:noFill/>
        </p:spPr>
        <p:txBody>
          <a:bodyPr wrap="square" rtlCol="0">
            <a:spAutoFit/>
          </a:bodyPr>
          <a:lstStyle/>
          <a:p>
            <a:pPr algn="ctr"/>
            <a:r>
              <a:rPr lang="en-US" b="1" u="sng" dirty="0" smtClean="0"/>
              <a:t>BAGASSE</a:t>
            </a:r>
          </a:p>
          <a:p>
            <a:r>
              <a:rPr lang="en-US" b="1" dirty="0" smtClean="0"/>
              <a:t>MOISTURE 		=  54.00 %</a:t>
            </a:r>
          </a:p>
          <a:p>
            <a:r>
              <a:rPr lang="en-US" b="1" dirty="0" smtClean="0"/>
              <a:t>FIBER   	   		=  43.00 %</a:t>
            </a:r>
          </a:p>
          <a:p>
            <a:r>
              <a:rPr lang="en-US" b="1" dirty="0" smtClean="0"/>
              <a:t>BRIX 	   		=  3.00 %</a:t>
            </a:r>
          </a:p>
          <a:p>
            <a:r>
              <a:rPr lang="en-US" b="1" dirty="0" smtClean="0"/>
              <a:t>Water/Fiber (W/F) Ratio	= 1.256</a:t>
            </a:r>
          </a:p>
          <a:p>
            <a:endParaRPr lang="en-US" b="1" dirty="0"/>
          </a:p>
        </p:txBody>
      </p:sp>
      <p:sp>
        <p:nvSpPr>
          <p:cNvPr id="7" name="Down Arrow 6"/>
          <p:cNvSpPr/>
          <p:nvPr/>
        </p:nvSpPr>
        <p:spPr>
          <a:xfrm>
            <a:off x="5734013" y="1000470"/>
            <a:ext cx="452761" cy="1171853"/>
          </a:xfrm>
          <a:prstGeom prst="down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44091" y="1278305"/>
            <a:ext cx="2553154" cy="369332"/>
          </a:xfrm>
          <a:prstGeom prst="rect">
            <a:avLst/>
          </a:prstGeom>
          <a:noFill/>
        </p:spPr>
        <p:txBody>
          <a:bodyPr wrap="square" rtlCol="0">
            <a:spAutoFit/>
          </a:bodyPr>
          <a:lstStyle/>
          <a:p>
            <a:r>
              <a:rPr lang="en-US" b="1" dirty="0" smtClean="0"/>
              <a:t>W/F Ratio = 3.186</a:t>
            </a:r>
            <a:endParaRPr lang="en-US" b="1" dirty="0"/>
          </a:p>
        </p:txBody>
      </p:sp>
      <p:sp>
        <p:nvSpPr>
          <p:cNvPr id="10" name="Right Arrow 9"/>
          <p:cNvSpPr/>
          <p:nvPr/>
        </p:nvSpPr>
        <p:spPr>
          <a:xfrm>
            <a:off x="7445542" y="3802405"/>
            <a:ext cx="3749680" cy="7368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60792" y="4548083"/>
            <a:ext cx="2684750" cy="369332"/>
          </a:xfrm>
          <a:prstGeom prst="rect">
            <a:avLst/>
          </a:prstGeom>
          <a:noFill/>
        </p:spPr>
        <p:txBody>
          <a:bodyPr wrap="square" rtlCol="0">
            <a:spAutoFit/>
          </a:bodyPr>
          <a:lstStyle/>
          <a:p>
            <a:r>
              <a:rPr lang="en-US" b="1" dirty="0" smtClean="0">
                <a:solidFill>
                  <a:srgbClr val="FFFF00"/>
                </a:solidFill>
              </a:rPr>
              <a:t>1.256 + 3.186 = 4.442 W/F</a:t>
            </a:r>
            <a:endParaRPr lang="en-US" b="1" dirty="0">
              <a:solidFill>
                <a:srgbClr val="FFFF00"/>
              </a:solidFill>
            </a:endParaRPr>
          </a:p>
        </p:txBody>
      </p:sp>
      <p:sp>
        <p:nvSpPr>
          <p:cNvPr id="14" name="Rectangle 13"/>
          <p:cNvSpPr/>
          <p:nvPr/>
        </p:nvSpPr>
        <p:spPr>
          <a:xfrm>
            <a:off x="4311725" y="2205619"/>
            <a:ext cx="3133817" cy="198914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7189634" y="2194967"/>
            <a:ext cx="15648" cy="1990452"/>
          </a:xfrm>
          <a:prstGeom prst="straightConnector1">
            <a:avLst/>
          </a:prstGeom>
          <a:ln w="50800">
            <a:solidFill>
              <a:srgbClr val="003399"/>
            </a:solidFill>
            <a:headEnd type="triangle"/>
            <a:tailEnd type="triangle"/>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5334001" y="2840746"/>
            <a:ext cx="1886250" cy="646331"/>
          </a:xfrm>
          <a:prstGeom prst="rect">
            <a:avLst/>
          </a:prstGeom>
          <a:noFill/>
        </p:spPr>
        <p:txBody>
          <a:bodyPr wrap="square" rtlCol="0">
            <a:spAutoFit/>
          </a:bodyPr>
          <a:lstStyle/>
          <a:p>
            <a:r>
              <a:rPr lang="en-US" b="1" dirty="0" smtClean="0">
                <a:solidFill>
                  <a:srgbClr val="003399"/>
                </a:solidFill>
              </a:rPr>
              <a:t>W/F = 7.0</a:t>
            </a:r>
          </a:p>
          <a:p>
            <a:r>
              <a:rPr lang="en-US" b="1" dirty="0" smtClean="0">
                <a:solidFill>
                  <a:srgbClr val="003399"/>
                </a:solidFill>
              </a:rPr>
              <a:t>55.465 % of Layer</a:t>
            </a:r>
            <a:endParaRPr lang="en-US" b="1" dirty="0">
              <a:solidFill>
                <a:srgbClr val="003399"/>
              </a:solidFill>
            </a:endParaRPr>
          </a:p>
        </p:txBody>
      </p:sp>
      <p:sp>
        <p:nvSpPr>
          <p:cNvPr id="23" name="TextBox 22"/>
          <p:cNvSpPr txBox="1"/>
          <p:nvPr/>
        </p:nvSpPr>
        <p:spPr>
          <a:xfrm>
            <a:off x="3780148" y="-355"/>
            <a:ext cx="4817097" cy="523220"/>
          </a:xfrm>
          <a:prstGeom prst="rect">
            <a:avLst/>
          </a:prstGeom>
          <a:noFill/>
        </p:spPr>
        <p:txBody>
          <a:bodyPr wrap="square" rtlCol="0">
            <a:spAutoFit/>
          </a:bodyPr>
          <a:lstStyle/>
          <a:p>
            <a:pPr algn="ctr"/>
            <a:r>
              <a:rPr lang="en-US" sz="2800" b="1" dirty="0" smtClean="0"/>
              <a:t>SATURATION OF FIBER</a:t>
            </a:r>
            <a:endParaRPr lang="en-US" sz="2800" b="1" dirty="0"/>
          </a:p>
        </p:txBody>
      </p:sp>
      <p:cxnSp>
        <p:nvCxnSpPr>
          <p:cNvPr id="19" name="Straight Arrow Connector 18"/>
          <p:cNvCxnSpPr/>
          <p:nvPr/>
        </p:nvCxnSpPr>
        <p:spPr>
          <a:xfrm>
            <a:off x="4688041" y="2194967"/>
            <a:ext cx="31184" cy="3225837"/>
          </a:xfrm>
          <a:prstGeom prst="straightConnector1">
            <a:avLst/>
          </a:prstGeom>
          <a:ln w="50800">
            <a:solidFill>
              <a:srgbClr val="FFFF00"/>
            </a:solidFill>
            <a:headEnd type="triangle"/>
            <a:tailEnd type="triangle"/>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7487108" y="2286748"/>
            <a:ext cx="3948373" cy="1754326"/>
          </a:xfrm>
          <a:prstGeom prst="rect">
            <a:avLst/>
          </a:prstGeom>
          <a:noFill/>
        </p:spPr>
        <p:txBody>
          <a:bodyPr wrap="square" rtlCol="0">
            <a:spAutoFit/>
          </a:bodyPr>
          <a:lstStyle/>
          <a:p>
            <a:pPr algn="ctr"/>
            <a:r>
              <a:rPr lang="en-US" b="1" u="sng" dirty="0" smtClean="0"/>
              <a:t>BAGASSE</a:t>
            </a:r>
          </a:p>
          <a:p>
            <a:r>
              <a:rPr lang="en-US" b="1" dirty="0" smtClean="0"/>
              <a:t>MOISTURE 		=  80.59 %</a:t>
            </a:r>
          </a:p>
          <a:p>
            <a:r>
              <a:rPr lang="en-US" b="1" dirty="0" smtClean="0"/>
              <a:t>FIBER   	   		=  18.14 %</a:t>
            </a:r>
          </a:p>
          <a:p>
            <a:r>
              <a:rPr lang="en-US" b="1" dirty="0" smtClean="0"/>
              <a:t>BRIX 	   		=  1.27 %</a:t>
            </a:r>
          </a:p>
          <a:p>
            <a:r>
              <a:rPr lang="en-US" b="1" dirty="0" smtClean="0"/>
              <a:t>Water/Fiber (W/F) Ratio	= 4.442</a:t>
            </a:r>
          </a:p>
          <a:p>
            <a:endParaRPr lang="en-US" b="1" dirty="0"/>
          </a:p>
        </p:txBody>
      </p:sp>
    </p:spTree>
    <p:extLst>
      <p:ext uri="{BB962C8B-B14F-4D97-AF65-F5344CB8AC3E}">
        <p14:creationId xmlns:p14="http://schemas.microsoft.com/office/powerpoint/2010/main" val="392325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Effect transition="in" filter="wipe(left)">
                                      <p:cBhvr>
                                        <p:cTn id="25" dur="500"/>
                                        <p:tgtEl>
                                          <p:spTgt spid="4">
                                            <p:bg/>
                                          </p:spTgt>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20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1" nodeType="clickEffect" nodePh="1">
                                  <p:stCondLst>
                                    <p:cond delay="0"/>
                                  </p:stCondLst>
                                  <p:endCondLst>
                                    <p:cond evt="begin" delay="0">
                                      <p:tn val="69"/>
                                    </p:cond>
                                  </p:endCondLst>
                                  <p:childTnLst>
                                    <p:set>
                                      <p:cBhvr>
                                        <p:cTn id="70" dur="1" fill="hold">
                                          <p:stCondLst>
                                            <p:cond delay="0"/>
                                          </p:stCondLst>
                                        </p:cTn>
                                        <p:tgtEl>
                                          <p:spTgt spid="4">
                                            <p:txEl>
                                              <p:pRg st="0" end="0"/>
                                            </p:txEl>
                                          </p:spTgt>
                                        </p:tgtEl>
                                        <p:attrNameLst>
                                          <p:attrName>style.visibility</p:attrName>
                                        </p:attrNameLst>
                                      </p:cBhvr>
                                      <p:to>
                                        <p:strVal val="visible"/>
                                      </p:to>
                                    </p:set>
                                    <p:animEffect transition="in" filter="wipe(left)">
                                      <p:cBhvr>
                                        <p:cTn id="71" dur="500"/>
                                        <p:tgtEl>
                                          <p:spTgt spid="4">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nodePh="1">
                                  <p:stCondLst>
                                    <p:cond delay="0"/>
                                  </p:stCondLst>
                                  <p:endCondLst>
                                    <p:cond evt="begin" delay="0">
                                      <p:tn val="74"/>
                                    </p:cond>
                                  </p:endCondLst>
                                  <p:childTnLst>
                                    <p:set>
                                      <p:cBhvr>
                                        <p:cTn id="75" dur="1" fill="hold">
                                          <p:stCondLst>
                                            <p:cond delay="0"/>
                                          </p:stCondLst>
                                        </p:cTn>
                                        <p:tgtEl>
                                          <p:spTgt spid="4">
                                            <p:txEl>
                                              <p:pRg st="0" end="0"/>
                                            </p:txEl>
                                          </p:spTgt>
                                        </p:tgtEl>
                                        <p:attrNameLst>
                                          <p:attrName>style.visibility</p:attrName>
                                        </p:attrNameLst>
                                      </p:cBhvr>
                                      <p:to>
                                        <p:strVal val="visible"/>
                                      </p:to>
                                    </p:set>
                                    <p:anim calcmode="lin" valueType="num">
                                      <p:cBhvr>
                                        <p:cTn id="7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4">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nodePh="1">
                                  <p:stCondLst>
                                    <p:cond delay="0"/>
                                  </p:stCondLst>
                                  <p:endCondLst>
                                    <p:cond evt="begin" delay="0">
                                      <p:tn val="81"/>
                                    </p:cond>
                                  </p:endCondLst>
                                  <p:childTnLst>
                                    <p:set>
                                      <p:cBhvr>
                                        <p:cTn id="82"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4" grpId="1" uiExpand="1" build="allAtOnce" animBg="1"/>
      <p:bldP spid="5" grpId="0" animBg="1"/>
      <p:bldP spid="6" grpId="0"/>
      <p:bldP spid="7" grpId="0" animBg="1"/>
      <p:bldP spid="9" grpId="0"/>
      <p:bldP spid="10" grpId="0" animBg="1"/>
      <p:bldP spid="12" grpId="0"/>
      <p:bldP spid="14" grpId="0" animBg="1"/>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8"/>
          </a:xfrm>
          <a:solidFill>
            <a:schemeClr val="accent1">
              <a:lumMod val="40000"/>
              <a:lumOff val="60000"/>
            </a:schemeClr>
          </a:solidFill>
          <a:ln>
            <a:solidFill>
              <a:schemeClr val="tx1"/>
            </a:solidFill>
          </a:ln>
        </p:spPr>
        <p:txBody>
          <a:bodyPr>
            <a:normAutofit/>
          </a:bodyPr>
          <a:lstStyle/>
          <a:p>
            <a:pPr marL="0" indent="0" algn="ctr"/>
            <a:r>
              <a:rPr lang="en-US" b="1" dirty="0" smtClean="0"/>
              <a:t>EFFICIENT IMBIBITION PRACTICES</a:t>
            </a:r>
            <a:r>
              <a:rPr lang="en-US" b="1" dirty="0"/>
              <a:t/>
            </a:r>
            <a:br>
              <a:rPr lang="en-US" b="1" dirty="0"/>
            </a:br>
            <a:endParaRPr lang="en-US" b="1" baseline="30000" dirty="0"/>
          </a:p>
        </p:txBody>
      </p:sp>
      <p:sp>
        <p:nvSpPr>
          <p:cNvPr id="3" name="Content Placeholder 2"/>
          <p:cNvSpPr>
            <a:spLocks noGrp="1"/>
          </p:cNvSpPr>
          <p:nvPr>
            <p:ph idx="1"/>
          </p:nvPr>
        </p:nvSpPr>
        <p:spPr>
          <a:xfrm>
            <a:off x="0" y="1690688"/>
            <a:ext cx="12192000" cy="5167312"/>
          </a:xfrm>
          <a:ln>
            <a:solidFill>
              <a:schemeClr val="tx1"/>
            </a:solidFill>
          </a:ln>
        </p:spPr>
        <p:txBody>
          <a:bodyPr>
            <a:normAutofit/>
          </a:bodyPr>
          <a:lstStyle/>
          <a:p>
            <a:pPr marL="919162" lvl="1" indent="-457200" algn="just"/>
            <a:endParaRPr lang="en-US" sz="2800" dirty="0"/>
          </a:p>
          <a:p>
            <a:pPr marL="919162" lvl="1" indent="-457200" algn="just"/>
            <a:r>
              <a:rPr lang="en-US" sz="2800" dirty="0" smtClean="0"/>
              <a:t>Additional point of imbibition water before the last   mill is provided under the discharge scrapper, striking the bagasse bottom layer</a:t>
            </a:r>
          </a:p>
          <a:p>
            <a:pPr marL="461963" lvl="1" indent="452438" algn="just"/>
            <a:r>
              <a:rPr lang="en-US" sz="2800" dirty="0" smtClean="0"/>
              <a:t>One additional point is provided at the apex of bagasse carpet splits	 	into the  inter carrier.</a:t>
            </a:r>
            <a:endParaRPr lang="en-US" sz="2800" dirty="0"/>
          </a:p>
          <a:p>
            <a:pPr marL="461963" lvl="1" indent="452438" algn="just"/>
            <a:r>
              <a:rPr lang="en-US" sz="2800" dirty="0"/>
              <a:t> </a:t>
            </a:r>
            <a:r>
              <a:rPr lang="en-US" sz="2800" dirty="0" smtClean="0"/>
              <a:t>Imbibition water distribution</a:t>
            </a:r>
          </a:p>
          <a:p>
            <a:pPr marL="461963" lvl="1" indent="452438" algn="just"/>
            <a:r>
              <a:rPr lang="en-US" sz="2800" dirty="0"/>
              <a:t> </a:t>
            </a:r>
            <a:r>
              <a:rPr lang="en-US" sz="2800" dirty="0" smtClean="0"/>
              <a:t>On Trash plate nozzles		=	50 Tons</a:t>
            </a:r>
          </a:p>
          <a:p>
            <a:pPr marL="461963" lvl="1" indent="452438" algn="just"/>
            <a:r>
              <a:rPr lang="en-US" sz="2800" dirty="0"/>
              <a:t> </a:t>
            </a:r>
            <a:r>
              <a:rPr lang="en-US" sz="2800" dirty="0" smtClean="0"/>
              <a:t>Under the trash 			= 	30 Tons</a:t>
            </a:r>
          </a:p>
          <a:p>
            <a:pPr marL="461963" lvl="1" indent="452438" algn="just"/>
            <a:r>
              <a:rPr lang="en-US" sz="2800" dirty="0"/>
              <a:t> </a:t>
            </a:r>
            <a:r>
              <a:rPr lang="en-US" sz="2800" dirty="0" smtClean="0"/>
              <a:t>Bagasse surface 			= 	60 Tons</a:t>
            </a:r>
          </a:p>
          <a:p>
            <a:pPr marL="461963" lvl="1" indent="452438" algn="just"/>
            <a:r>
              <a:rPr lang="en-US" sz="2800" dirty="0"/>
              <a:t> </a:t>
            </a:r>
            <a:r>
              <a:rPr lang="en-US" sz="2800" dirty="0" smtClean="0"/>
              <a:t>Split bagasse point 		= 	20 Tons</a:t>
            </a:r>
          </a:p>
        </p:txBody>
      </p:sp>
    </p:spTree>
    <p:extLst>
      <p:ext uri="{BB962C8B-B14F-4D97-AF65-F5344CB8AC3E}">
        <p14:creationId xmlns:p14="http://schemas.microsoft.com/office/powerpoint/2010/main" val="2957310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8"/>
          </a:xfrm>
          <a:solidFill>
            <a:schemeClr val="accent1">
              <a:lumMod val="40000"/>
              <a:lumOff val="60000"/>
            </a:schemeClr>
          </a:solidFill>
          <a:ln>
            <a:solidFill>
              <a:schemeClr val="tx1"/>
            </a:solidFill>
          </a:ln>
        </p:spPr>
        <p:txBody>
          <a:bodyPr/>
          <a:lstStyle/>
          <a:p>
            <a:pPr algn="ctr"/>
            <a:r>
              <a:rPr lang="en-US" b="1" dirty="0" smtClean="0"/>
              <a:t>MAXIMUM ALLOWED IMBIBITION ON FIBRE % CANE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5803794"/>
              </p:ext>
            </p:extLst>
          </p:nvPr>
        </p:nvGraphicFramePr>
        <p:xfrm>
          <a:off x="0" y="1690688"/>
          <a:ext cx="12192000" cy="5167310"/>
        </p:xfrm>
        <a:graphic>
          <a:graphicData uri="http://schemas.openxmlformats.org/drawingml/2006/table">
            <a:tbl>
              <a:tblPr firstRow="1" bandRow="1">
                <a:tableStyleId>{5940675A-B579-460E-94D1-54222C63F5DA}</a:tableStyleId>
              </a:tblPr>
              <a:tblGrid>
                <a:gridCol w="5140171"/>
                <a:gridCol w="2987829"/>
                <a:gridCol w="4064000"/>
              </a:tblGrid>
              <a:tr h="1033462">
                <a:tc>
                  <a:txBody>
                    <a:bodyPr/>
                    <a:lstStyle/>
                    <a:p>
                      <a:pPr marL="0" indent="461963"/>
                      <a:r>
                        <a:rPr lang="en-US" sz="2800" dirty="0" smtClean="0"/>
                        <a:t>Cane</a:t>
                      </a:r>
                      <a:r>
                        <a:rPr lang="en-US" sz="2800" baseline="0" dirty="0" smtClean="0"/>
                        <a:t> crushing in kg/h</a:t>
                      </a:r>
                      <a:endParaRPr lang="en-US" sz="2800" b="0" dirty="0">
                        <a:solidFill>
                          <a:schemeClr val="tx1"/>
                        </a:solidFill>
                      </a:endParaRPr>
                    </a:p>
                  </a:txBody>
                  <a:tcPr anchor="ctr"/>
                </a:tc>
                <a:tc>
                  <a:txBody>
                    <a:bodyPr/>
                    <a:lstStyle/>
                    <a:p>
                      <a:pPr algn="ctr"/>
                      <a:r>
                        <a:rPr lang="en-US" sz="2800" dirty="0" smtClean="0"/>
                        <a:t>458</a:t>
                      </a:r>
                      <a:endParaRPr lang="en-US" sz="2800" b="0" dirty="0">
                        <a:solidFill>
                          <a:schemeClr val="tx1"/>
                        </a:solidFill>
                      </a:endParaRPr>
                    </a:p>
                  </a:txBody>
                  <a:tcPr anchor="ctr"/>
                </a:tc>
                <a:tc>
                  <a:txBody>
                    <a:bodyPr/>
                    <a:lstStyle/>
                    <a:p>
                      <a:pPr algn="ctr"/>
                      <a:r>
                        <a:rPr lang="en-US" sz="2800" dirty="0" smtClean="0"/>
                        <a:t>@ 11000 TCD</a:t>
                      </a:r>
                      <a:endParaRPr lang="en-US" sz="2800" b="0" dirty="0">
                        <a:solidFill>
                          <a:schemeClr val="tx1"/>
                        </a:solidFill>
                      </a:endParaRPr>
                    </a:p>
                  </a:txBody>
                  <a:tcPr anchor="ctr"/>
                </a:tc>
              </a:tr>
              <a:tr h="1033462">
                <a:tc>
                  <a:txBody>
                    <a:bodyPr/>
                    <a:lstStyle/>
                    <a:p>
                      <a:pPr marL="0" indent="461963"/>
                      <a:r>
                        <a:rPr lang="en-US" sz="2800" dirty="0" smtClean="0"/>
                        <a:t>Water temperature in C</a:t>
                      </a:r>
                      <a:r>
                        <a:rPr lang="en-US" sz="2800" baseline="0" dirty="0" smtClean="0"/>
                        <a:t>ᵒ</a:t>
                      </a:r>
                      <a:endParaRPr lang="en-US" sz="2800" b="0" dirty="0">
                        <a:solidFill>
                          <a:schemeClr val="tx1"/>
                        </a:solidFill>
                      </a:endParaRPr>
                    </a:p>
                  </a:txBody>
                  <a:tcPr anchor="ctr"/>
                </a:tc>
                <a:tc>
                  <a:txBody>
                    <a:bodyPr/>
                    <a:lstStyle/>
                    <a:p>
                      <a:pPr algn="ctr"/>
                      <a:r>
                        <a:rPr lang="en-US" sz="2800" dirty="0" smtClean="0"/>
                        <a:t>60</a:t>
                      </a:r>
                      <a:endParaRPr lang="en-US" sz="2800" dirty="0"/>
                    </a:p>
                  </a:txBody>
                  <a:tcPr anchor="ctr"/>
                </a:tc>
                <a:tc>
                  <a:txBody>
                    <a:bodyPr/>
                    <a:lstStyle/>
                    <a:p>
                      <a:endParaRPr lang="en-US" sz="2800" dirty="0"/>
                    </a:p>
                  </a:txBody>
                  <a:tcPr/>
                </a:tc>
              </a:tr>
              <a:tr h="1033462">
                <a:tc>
                  <a:txBody>
                    <a:bodyPr/>
                    <a:lstStyle/>
                    <a:p>
                      <a:pPr marL="0" indent="461963"/>
                      <a:r>
                        <a:rPr lang="en-US" sz="2800" dirty="0" smtClean="0"/>
                        <a:t>Fiber</a:t>
                      </a:r>
                      <a:r>
                        <a:rPr lang="en-US" sz="2800" baseline="0" dirty="0" smtClean="0"/>
                        <a:t> % cane</a:t>
                      </a:r>
                      <a:endParaRPr lang="en-US" sz="2800" b="0" dirty="0">
                        <a:solidFill>
                          <a:schemeClr val="tx1"/>
                        </a:solidFill>
                      </a:endParaRPr>
                    </a:p>
                  </a:txBody>
                  <a:tcPr anchor="ctr"/>
                </a:tc>
                <a:tc>
                  <a:txBody>
                    <a:bodyPr/>
                    <a:lstStyle/>
                    <a:p>
                      <a:pPr algn="ctr"/>
                      <a:r>
                        <a:rPr lang="en-US" sz="2800" dirty="0" smtClean="0"/>
                        <a:t>14.27</a:t>
                      </a:r>
                      <a:endParaRPr lang="en-US" sz="2800" dirty="0"/>
                    </a:p>
                  </a:txBody>
                  <a:tcPr anchor="ctr"/>
                </a:tc>
                <a:tc>
                  <a:txBody>
                    <a:bodyPr/>
                    <a:lstStyle/>
                    <a:p>
                      <a:endParaRPr lang="en-US" sz="2800"/>
                    </a:p>
                  </a:txBody>
                  <a:tcPr/>
                </a:tc>
              </a:tr>
              <a:tr h="1033462">
                <a:tc>
                  <a:txBody>
                    <a:bodyPr/>
                    <a:lstStyle/>
                    <a:p>
                      <a:pPr marL="0" indent="461963"/>
                      <a:r>
                        <a:rPr lang="en-US" sz="2800" dirty="0" smtClean="0"/>
                        <a:t>Peripheral speed of mill roller</a:t>
                      </a:r>
                      <a:endParaRPr lang="en-US" sz="2800" b="0" dirty="0">
                        <a:solidFill>
                          <a:schemeClr val="tx1"/>
                        </a:solidFill>
                      </a:endParaRPr>
                    </a:p>
                  </a:txBody>
                  <a:tcPr anchor="ctr"/>
                </a:tc>
                <a:tc>
                  <a:txBody>
                    <a:bodyPr/>
                    <a:lstStyle/>
                    <a:p>
                      <a:pPr algn="ctr"/>
                      <a:r>
                        <a:rPr lang="en-US" sz="2800" dirty="0" smtClean="0"/>
                        <a:t>15.7</a:t>
                      </a:r>
                      <a:endParaRPr lang="en-US" sz="2800" dirty="0"/>
                    </a:p>
                  </a:txBody>
                  <a:tcPr anchor="ctr"/>
                </a:tc>
                <a:tc>
                  <a:txBody>
                    <a:bodyPr/>
                    <a:lstStyle/>
                    <a:p>
                      <a:r>
                        <a:rPr lang="en-US" sz="2800" dirty="0" smtClean="0"/>
                        <a:t>Roller</a:t>
                      </a:r>
                      <a:r>
                        <a:rPr lang="en-US" sz="2800" baseline="0" dirty="0" smtClean="0"/>
                        <a:t> diameter 1060 mm</a:t>
                      </a:r>
                      <a:endParaRPr lang="en-US" sz="2800" dirty="0"/>
                    </a:p>
                  </a:txBody>
                  <a:tcPr/>
                </a:tc>
              </a:tr>
              <a:tr h="1033462">
                <a:tc>
                  <a:txBody>
                    <a:bodyPr/>
                    <a:lstStyle/>
                    <a:p>
                      <a:pPr marL="461963" indent="0"/>
                      <a:r>
                        <a:rPr lang="en-US" sz="2800" dirty="0" smtClean="0"/>
                        <a:t>Maximum</a:t>
                      </a:r>
                      <a:r>
                        <a:rPr lang="en-US" sz="2800" baseline="0" dirty="0" smtClean="0"/>
                        <a:t> imbibition of fiber % cane</a:t>
                      </a:r>
                      <a:endParaRPr lang="en-US" sz="2800" b="0" dirty="0">
                        <a:solidFill>
                          <a:schemeClr val="tx1"/>
                        </a:solidFill>
                      </a:endParaRPr>
                    </a:p>
                  </a:txBody>
                  <a:tcPr anchor="ctr"/>
                </a:tc>
                <a:tc>
                  <a:txBody>
                    <a:bodyPr/>
                    <a:lstStyle/>
                    <a:p>
                      <a:pPr algn="ctr"/>
                      <a:r>
                        <a:rPr lang="en-US" sz="2800" dirty="0" smtClean="0"/>
                        <a:t>364</a:t>
                      </a:r>
                      <a:endParaRPr lang="en-US" sz="2800" dirty="0"/>
                    </a:p>
                  </a:txBody>
                  <a:tcPr anchor="ctr"/>
                </a:tc>
                <a:tc>
                  <a:txBody>
                    <a:bodyPr/>
                    <a:lstStyle/>
                    <a:p>
                      <a:pPr algn="ctr"/>
                      <a:r>
                        <a:rPr lang="en-US" sz="2800" dirty="0" smtClean="0"/>
                        <a:t>320</a:t>
                      </a:r>
                    </a:p>
                  </a:txBody>
                  <a:tcPr anchor="ctr"/>
                </a:tc>
              </a:tr>
            </a:tbl>
          </a:graphicData>
        </a:graphic>
      </p:graphicFrame>
    </p:spTree>
    <p:extLst>
      <p:ext uri="{BB962C8B-B14F-4D97-AF65-F5344CB8AC3E}">
        <p14:creationId xmlns:p14="http://schemas.microsoft.com/office/powerpoint/2010/main" val="1666720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17807450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3691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44506"/>
          </a:xfrm>
          <a:solidFill>
            <a:schemeClr val="accent1">
              <a:lumMod val="40000"/>
              <a:lumOff val="60000"/>
            </a:schemeClr>
          </a:solidFill>
          <a:ln>
            <a:solidFill>
              <a:schemeClr val="tx1"/>
            </a:solidFill>
          </a:ln>
        </p:spPr>
        <p:txBody>
          <a:bodyPr/>
          <a:lstStyle/>
          <a:p>
            <a:pPr algn="ctr"/>
            <a:r>
              <a:rPr lang="en-US" b="1" dirty="0" smtClean="0"/>
              <a:t>CONSEQUENCE OF ALTERING MILLING STRATEGY</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526116831"/>
              </p:ext>
            </p:extLst>
          </p:nvPr>
        </p:nvGraphicFramePr>
        <p:xfrm>
          <a:off x="0" y="1644508"/>
          <a:ext cx="12191999" cy="5213490"/>
        </p:xfrm>
        <a:graphic>
          <a:graphicData uri="http://schemas.openxmlformats.org/drawingml/2006/table">
            <a:tbl>
              <a:tblPr firstRow="1" bandRow="1">
                <a:tableStyleId>{5940675A-B579-460E-94D1-54222C63F5DA}</a:tableStyleId>
              </a:tblPr>
              <a:tblGrid>
                <a:gridCol w="3365369"/>
                <a:gridCol w="2620652"/>
                <a:gridCol w="2545237"/>
                <a:gridCol w="3660741"/>
              </a:tblGrid>
              <a:tr h="864603">
                <a:tc>
                  <a:txBody>
                    <a:bodyPr/>
                    <a:lstStyle/>
                    <a:p>
                      <a:pPr algn="ctr"/>
                      <a:r>
                        <a:rPr lang="en-US" sz="3200" dirty="0" smtClean="0"/>
                        <a:t>SEASON </a:t>
                      </a:r>
                      <a:endParaRPr lang="en-US" sz="3200" b="0" dirty="0">
                        <a:solidFill>
                          <a:schemeClr val="tx1"/>
                        </a:solidFill>
                      </a:endParaRPr>
                    </a:p>
                  </a:txBody>
                  <a:tcPr anchor="ctr"/>
                </a:tc>
                <a:tc>
                  <a:txBody>
                    <a:bodyPr/>
                    <a:lstStyle/>
                    <a:p>
                      <a:pPr algn="ctr"/>
                      <a:r>
                        <a:rPr lang="en-US" sz="3200" dirty="0" smtClean="0"/>
                        <a:t>2021-22</a:t>
                      </a:r>
                      <a:endParaRPr lang="en-US" sz="3200" b="0" dirty="0">
                        <a:solidFill>
                          <a:schemeClr val="tx1"/>
                        </a:solidFill>
                      </a:endParaRPr>
                    </a:p>
                  </a:txBody>
                  <a:tcPr anchor="ctr"/>
                </a:tc>
                <a:tc>
                  <a:txBody>
                    <a:bodyPr/>
                    <a:lstStyle/>
                    <a:p>
                      <a:pPr algn="ctr"/>
                      <a:r>
                        <a:rPr lang="en-US" sz="3200" dirty="0" smtClean="0"/>
                        <a:t>2022-23</a:t>
                      </a:r>
                      <a:endParaRPr lang="en-US" sz="3200" b="0" dirty="0">
                        <a:solidFill>
                          <a:schemeClr val="tx1"/>
                        </a:solidFill>
                      </a:endParaRPr>
                    </a:p>
                  </a:txBody>
                  <a:tcPr anchor="ctr"/>
                </a:tc>
                <a:tc>
                  <a:txBody>
                    <a:bodyPr/>
                    <a:lstStyle/>
                    <a:p>
                      <a:pPr algn="ctr"/>
                      <a:r>
                        <a:rPr lang="en-US" sz="3200" dirty="0" smtClean="0"/>
                        <a:t> REMARKS </a:t>
                      </a:r>
                      <a:endParaRPr lang="en-US" sz="3200" b="0" dirty="0">
                        <a:solidFill>
                          <a:schemeClr val="tx1"/>
                        </a:solidFill>
                      </a:endParaRPr>
                    </a:p>
                  </a:txBody>
                  <a:tcPr anchor="ctr"/>
                </a:tc>
              </a:tr>
              <a:tr h="877539">
                <a:tc>
                  <a:txBody>
                    <a:bodyPr/>
                    <a:lstStyle/>
                    <a:p>
                      <a:pPr marL="461963" indent="0"/>
                      <a:r>
                        <a:rPr lang="en-US" sz="2400" dirty="0" smtClean="0"/>
                        <a:t>Average</a:t>
                      </a:r>
                      <a:r>
                        <a:rPr lang="en-US" sz="2400" baseline="0" dirty="0" smtClean="0"/>
                        <a:t> cane crushing in TCD</a:t>
                      </a:r>
                      <a:endParaRPr lang="en-US" sz="2400" dirty="0"/>
                    </a:p>
                  </a:txBody>
                  <a:tcPr anchor="ctr"/>
                </a:tc>
                <a:tc>
                  <a:txBody>
                    <a:bodyPr/>
                    <a:lstStyle/>
                    <a:p>
                      <a:pPr algn="ctr"/>
                      <a:r>
                        <a:rPr lang="en-US" sz="2400" dirty="0" smtClean="0"/>
                        <a:t>7625</a:t>
                      </a:r>
                      <a:endParaRPr lang="en-US" sz="2400" dirty="0">
                        <a:solidFill>
                          <a:srgbClr val="FF0000"/>
                        </a:solidFill>
                      </a:endParaRPr>
                    </a:p>
                  </a:txBody>
                  <a:tcPr anchor="ctr"/>
                </a:tc>
                <a:tc>
                  <a:txBody>
                    <a:bodyPr/>
                    <a:lstStyle/>
                    <a:p>
                      <a:pPr algn="ctr"/>
                      <a:r>
                        <a:rPr lang="en-US" sz="2400" dirty="0" smtClean="0"/>
                        <a:t>8391.5</a:t>
                      </a:r>
                      <a:endParaRPr lang="en-US" sz="2400" dirty="0"/>
                    </a:p>
                  </a:txBody>
                  <a:tcPr anchor="ctr"/>
                </a:tc>
                <a:tc>
                  <a:txBody>
                    <a:bodyPr/>
                    <a:lstStyle/>
                    <a:p>
                      <a:pPr algn="ctr"/>
                      <a:r>
                        <a:rPr lang="en-US" sz="2400" dirty="0" smtClean="0"/>
                        <a:t>+</a:t>
                      </a:r>
                      <a:r>
                        <a:rPr lang="en-US" sz="2400" baseline="0" dirty="0" smtClean="0"/>
                        <a:t> 10 %</a:t>
                      </a:r>
                      <a:endParaRPr lang="en-US" sz="2400" dirty="0"/>
                    </a:p>
                  </a:txBody>
                  <a:tcPr anchor="ctr"/>
                </a:tc>
              </a:tr>
              <a:tr h="864603">
                <a:tc>
                  <a:txBody>
                    <a:bodyPr/>
                    <a:lstStyle/>
                    <a:p>
                      <a:pPr marL="0" indent="461963"/>
                      <a:r>
                        <a:rPr lang="en-US" sz="2400" dirty="0" smtClean="0"/>
                        <a:t>Mill</a:t>
                      </a:r>
                      <a:r>
                        <a:rPr lang="en-US" sz="2400" baseline="0" dirty="0" smtClean="0"/>
                        <a:t> extraction</a:t>
                      </a:r>
                      <a:endParaRPr lang="en-US" sz="2400" dirty="0"/>
                    </a:p>
                  </a:txBody>
                  <a:tcPr anchor="ctr"/>
                </a:tc>
                <a:tc>
                  <a:txBody>
                    <a:bodyPr/>
                    <a:lstStyle/>
                    <a:p>
                      <a:pPr algn="ctr"/>
                      <a:r>
                        <a:rPr lang="en-US" sz="2400" dirty="0" smtClean="0"/>
                        <a:t>96.30</a:t>
                      </a:r>
                      <a:endParaRPr lang="en-US" sz="2400" dirty="0"/>
                    </a:p>
                  </a:txBody>
                  <a:tcPr anchor="ctr"/>
                </a:tc>
                <a:tc>
                  <a:txBody>
                    <a:bodyPr/>
                    <a:lstStyle/>
                    <a:p>
                      <a:pPr algn="ctr"/>
                      <a:r>
                        <a:rPr lang="en-US" sz="2400" dirty="0" smtClean="0"/>
                        <a:t>96.34</a:t>
                      </a:r>
                      <a:endParaRPr lang="en-US" sz="2400" dirty="0"/>
                    </a:p>
                  </a:txBody>
                  <a:tcPr anchor="ctr"/>
                </a:tc>
                <a:tc>
                  <a:txBody>
                    <a:bodyPr/>
                    <a:lstStyle/>
                    <a:p>
                      <a:pPr algn="ctr"/>
                      <a:r>
                        <a:rPr lang="en-US" sz="2400" dirty="0" smtClean="0"/>
                        <a:t>+ 0.04</a:t>
                      </a:r>
                      <a:endParaRPr lang="en-US" sz="2400" dirty="0"/>
                    </a:p>
                  </a:txBody>
                  <a:tcPr anchor="ctr"/>
                </a:tc>
              </a:tr>
              <a:tr h="864603">
                <a:tc>
                  <a:txBody>
                    <a:bodyPr/>
                    <a:lstStyle/>
                    <a:p>
                      <a:pPr marL="0" indent="461963"/>
                      <a:r>
                        <a:rPr lang="en-US" sz="2400" dirty="0" smtClean="0"/>
                        <a:t>Bagasse pol</a:t>
                      </a:r>
                      <a:r>
                        <a:rPr lang="en-US" sz="2400" baseline="0" dirty="0" smtClean="0"/>
                        <a:t> %</a:t>
                      </a:r>
                      <a:endParaRPr lang="en-US" sz="2400" dirty="0"/>
                    </a:p>
                  </a:txBody>
                  <a:tcPr anchor="ctr"/>
                </a:tc>
                <a:tc>
                  <a:txBody>
                    <a:bodyPr/>
                    <a:lstStyle/>
                    <a:p>
                      <a:pPr algn="ctr"/>
                      <a:r>
                        <a:rPr lang="en-US" sz="2400" dirty="0" smtClean="0"/>
                        <a:t>1.53</a:t>
                      </a:r>
                      <a:endParaRPr lang="en-US" sz="2400" dirty="0"/>
                    </a:p>
                  </a:txBody>
                  <a:tcPr anchor="ctr"/>
                </a:tc>
                <a:tc>
                  <a:txBody>
                    <a:bodyPr/>
                    <a:lstStyle/>
                    <a:p>
                      <a:pPr algn="ctr"/>
                      <a:r>
                        <a:rPr lang="en-US" sz="2400" dirty="0" smtClean="0"/>
                        <a:t>1.44</a:t>
                      </a:r>
                      <a:endParaRPr lang="en-US" sz="2400" dirty="0"/>
                    </a:p>
                  </a:txBody>
                  <a:tcPr anchor="ctr"/>
                </a:tc>
                <a:tc>
                  <a:txBody>
                    <a:bodyPr/>
                    <a:lstStyle/>
                    <a:p>
                      <a:pPr algn="ctr"/>
                      <a:r>
                        <a:rPr lang="en-US" sz="2400" dirty="0" smtClean="0"/>
                        <a:t>- 5.88 %</a:t>
                      </a:r>
                      <a:endParaRPr lang="en-US" sz="2400" dirty="0"/>
                    </a:p>
                  </a:txBody>
                  <a:tcPr anchor="ctr"/>
                </a:tc>
              </a:tr>
              <a:tr h="877539">
                <a:tc>
                  <a:txBody>
                    <a:bodyPr/>
                    <a:lstStyle/>
                    <a:p>
                      <a:pPr marL="461963" indent="0"/>
                      <a:r>
                        <a:rPr lang="en-US" sz="2400" dirty="0" smtClean="0"/>
                        <a:t>Bagasse moisture %</a:t>
                      </a:r>
                      <a:endParaRPr lang="en-US" sz="2400" dirty="0"/>
                    </a:p>
                  </a:txBody>
                  <a:tcPr anchor="ctr"/>
                </a:tc>
                <a:tc>
                  <a:txBody>
                    <a:bodyPr/>
                    <a:lstStyle/>
                    <a:p>
                      <a:pPr algn="ctr"/>
                      <a:r>
                        <a:rPr lang="en-US" sz="2400" dirty="0" smtClean="0"/>
                        <a:t>51.7</a:t>
                      </a:r>
                      <a:endParaRPr lang="en-US" sz="2400" dirty="0"/>
                    </a:p>
                  </a:txBody>
                  <a:tcPr anchor="ctr"/>
                </a:tc>
                <a:tc>
                  <a:txBody>
                    <a:bodyPr/>
                    <a:lstStyle/>
                    <a:p>
                      <a:pPr algn="ctr"/>
                      <a:r>
                        <a:rPr lang="en-US" sz="2400" dirty="0" smtClean="0"/>
                        <a:t>51.63</a:t>
                      </a:r>
                      <a:endParaRPr lang="en-US" sz="2400" dirty="0"/>
                    </a:p>
                  </a:txBody>
                  <a:tcPr anchor="ctr"/>
                </a:tc>
                <a:tc>
                  <a:txBody>
                    <a:bodyPr/>
                    <a:lstStyle/>
                    <a:p>
                      <a:pPr algn="ctr"/>
                      <a:r>
                        <a:rPr lang="en-US" sz="2400" dirty="0" smtClean="0"/>
                        <a:t>- 0.14 %</a:t>
                      </a:r>
                      <a:endParaRPr lang="en-US" sz="2400" dirty="0"/>
                    </a:p>
                  </a:txBody>
                  <a:tcPr anchor="ctr"/>
                </a:tc>
              </a:tr>
              <a:tr h="864603">
                <a:tc>
                  <a:txBody>
                    <a:bodyPr/>
                    <a:lstStyle/>
                    <a:p>
                      <a:pPr marL="0" indent="461963"/>
                      <a:r>
                        <a:rPr lang="en-US" sz="2400" dirty="0" smtClean="0"/>
                        <a:t>Imbibition %</a:t>
                      </a:r>
                      <a:endParaRPr lang="en-US" sz="2400" dirty="0"/>
                    </a:p>
                  </a:txBody>
                  <a:tcPr anchor="ctr"/>
                </a:tc>
                <a:tc>
                  <a:txBody>
                    <a:bodyPr/>
                    <a:lstStyle/>
                    <a:p>
                      <a:pPr algn="ctr"/>
                      <a:r>
                        <a:rPr lang="en-US" sz="2400" dirty="0" smtClean="0"/>
                        <a:t>46.49</a:t>
                      </a:r>
                      <a:endParaRPr lang="en-US" sz="2400" dirty="0"/>
                    </a:p>
                  </a:txBody>
                  <a:tcPr anchor="ctr"/>
                </a:tc>
                <a:tc>
                  <a:txBody>
                    <a:bodyPr/>
                    <a:lstStyle/>
                    <a:p>
                      <a:pPr algn="ctr"/>
                      <a:r>
                        <a:rPr lang="en-US" sz="2400" dirty="0" smtClean="0"/>
                        <a:t>45.46</a:t>
                      </a:r>
                      <a:endParaRPr lang="en-US" sz="2400" dirty="0"/>
                    </a:p>
                  </a:txBody>
                  <a:tcPr anchor="ctr"/>
                </a:tc>
                <a:tc>
                  <a:txBody>
                    <a:bodyPr/>
                    <a:lstStyle/>
                    <a:p>
                      <a:pPr algn="ctr"/>
                      <a:r>
                        <a:rPr lang="en-US" sz="2400" baseline="0" dirty="0" smtClean="0"/>
                        <a:t>- 2.2 %</a:t>
                      </a:r>
                      <a:endParaRPr lang="en-US" sz="2400" dirty="0"/>
                    </a:p>
                  </a:txBody>
                  <a:tcPr anchor="ctr"/>
                </a:tc>
              </a:tr>
            </a:tbl>
          </a:graphicData>
        </a:graphic>
      </p:graphicFrame>
    </p:spTree>
    <p:extLst>
      <p:ext uri="{BB962C8B-B14F-4D97-AF65-F5344CB8AC3E}">
        <p14:creationId xmlns:p14="http://schemas.microsoft.com/office/powerpoint/2010/main" val="3034511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4" y="28280"/>
            <a:ext cx="12210854" cy="6792014"/>
          </a:xfrm>
          <a:scene3d>
            <a:camera prst="orthographicFront"/>
            <a:lightRig rig="threePt" dir="t"/>
          </a:scene3d>
          <a:sp3d>
            <a:bevelT/>
          </a:sp3d>
        </p:spPr>
        <p:txBody>
          <a:bodyPr>
            <a:normAutofit/>
          </a:bodyPr>
          <a:lstStyle/>
          <a:p>
            <a:pPr algn="ctr">
              <a:lnSpc>
                <a:spcPct val="150000"/>
              </a:lnSpc>
            </a:pPr>
            <a:r>
              <a:rPr lang="en-US" sz="7200" b="1" dirty="0" smtClean="0">
                <a:solidFill>
                  <a:schemeClr val="accent1">
                    <a:lumMod val="75000"/>
                  </a:schemeClr>
                </a:solidFill>
              </a:rPr>
              <a:t>QUESTIONS CORRELATED</a:t>
            </a:r>
            <a:br>
              <a:rPr lang="en-US" sz="7200" b="1" dirty="0" smtClean="0">
                <a:solidFill>
                  <a:schemeClr val="accent1">
                    <a:lumMod val="75000"/>
                  </a:schemeClr>
                </a:solidFill>
              </a:rPr>
            </a:br>
            <a:r>
              <a:rPr lang="en-US" sz="7200" b="1" dirty="0" smtClean="0">
                <a:solidFill>
                  <a:schemeClr val="accent1">
                    <a:lumMod val="75000"/>
                  </a:schemeClr>
                </a:solidFill>
              </a:rPr>
              <a:t> TO </a:t>
            </a:r>
            <a:br>
              <a:rPr lang="en-US" sz="7200" b="1" dirty="0" smtClean="0">
                <a:solidFill>
                  <a:schemeClr val="accent1">
                    <a:lumMod val="75000"/>
                  </a:schemeClr>
                </a:solidFill>
              </a:rPr>
            </a:br>
            <a:r>
              <a:rPr lang="en-US" sz="7200" b="1" dirty="0" smtClean="0">
                <a:solidFill>
                  <a:schemeClr val="accent1">
                    <a:lumMod val="75000"/>
                  </a:schemeClr>
                </a:solidFill>
              </a:rPr>
              <a:t>THE PRESENTATION </a:t>
            </a:r>
            <a:endParaRPr lang="en-US" sz="7200" b="1" dirty="0">
              <a:solidFill>
                <a:schemeClr val="accent1">
                  <a:lumMod val="75000"/>
                </a:schemeClr>
              </a:solidFill>
            </a:endParaRPr>
          </a:p>
        </p:txBody>
      </p:sp>
    </p:spTree>
    <p:extLst>
      <p:ext uri="{BB962C8B-B14F-4D97-AF65-F5344CB8AC3E}">
        <p14:creationId xmlns:p14="http://schemas.microsoft.com/office/powerpoint/2010/main" val="2990621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1">
              <a:lumMod val="60000"/>
              <a:lumOff val="40000"/>
            </a:schemeClr>
          </a:solidFill>
          <a:ln>
            <a:solidFill>
              <a:schemeClr val="tx1"/>
            </a:solidFill>
          </a:ln>
        </p:spPr>
        <p:txBody>
          <a:bodyPr/>
          <a:lstStyle/>
          <a:p>
            <a:pPr algn="ctr"/>
            <a:r>
              <a:rPr lang="en-US" b="1" dirty="0" smtClean="0"/>
              <a:t>OBJECTIVE OF MILLING</a:t>
            </a:r>
            <a:endParaRPr lang="en-US" b="1" dirty="0"/>
          </a:p>
        </p:txBody>
      </p:sp>
      <p:sp>
        <p:nvSpPr>
          <p:cNvPr id="3" name="Content Placeholder 2"/>
          <p:cNvSpPr>
            <a:spLocks noGrp="1"/>
          </p:cNvSpPr>
          <p:nvPr>
            <p:ph idx="1"/>
          </p:nvPr>
        </p:nvSpPr>
        <p:spPr>
          <a:xfrm>
            <a:off x="8878" y="1695635"/>
            <a:ext cx="12183122" cy="5162364"/>
          </a:xfrm>
          <a:ln>
            <a:solidFill>
              <a:schemeClr val="tx1"/>
            </a:solidFill>
          </a:ln>
        </p:spPr>
        <p:txBody>
          <a:bodyPr>
            <a:normAutofit/>
          </a:bodyPr>
          <a:lstStyle/>
          <a:p>
            <a:pPr marL="0" indent="0" algn="just">
              <a:lnSpc>
                <a:spcPct val="150000"/>
              </a:lnSpc>
              <a:buNone/>
            </a:pPr>
            <a:r>
              <a:rPr lang="en-US" dirty="0" smtClean="0"/>
              <a:t>	</a:t>
            </a:r>
          </a:p>
          <a:p>
            <a:pPr marL="0" indent="0" algn="just">
              <a:lnSpc>
                <a:spcPct val="150000"/>
              </a:lnSpc>
              <a:buNone/>
            </a:pPr>
            <a:r>
              <a:rPr lang="en-US" dirty="0"/>
              <a:t>	</a:t>
            </a:r>
            <a:r>
              <a:rPr lang="en-US" dirty="0" smtClean="0"/>
              <a:t>Milling is not only to crush the sugar cane, it is the art of gaining maximum 	possible extraction of sugar cane avoiding the extraction of non sugars, 	allowing minimum sucrose and moisture in final bagasse by utilizing the 	optimum energy. </a:t>
            </a:r>
          </a:p>
          <a:p>
            <a:pPr algn="just">
              <a:lnSpc>
                <a:spcPct val="150000"/>
              </a:lnSpc>
            </a:pPr>
            <a:endParaRPr lang="en-US" dirty="0"/>
          </a:p>
          <a:p>
            <a:pPr marL="0" indent="0" algn="just">
              <a:lnSpc>
                <a:spcPct val="150000"/>
              </a:lnSpc>
              <a:buNone/>
            </a:pPr>
            <a:endParaRPr lang="en-US" dirty="0" smtClean="0"/>
          </a:p>
          <a:p>
            <a:pPr algn="just">
              <a:lnSpc>
                <a:spcPct val="150000"/>
              </a:lnSpc>
            </a:pPr>
            <a:endParaRPr lang="en-US" dirty="0"/>
          </a:p>
          <a:p>
            <a:pPr algn="just">
              <a:lnSpc>
                <a:spcPct val="150000"/>
              </a:lnSpc>
            </a:pPr>
            <a:endParaRPr lang="en-US" dirty="0" smtClean="0"/>
          </a:p>
          <a:p>
            <a:pPr marL="0" indent="0" algn="just">
              <a:lnSpc>
                <a:spcPct val="150000"/>
              </a:lnSpc>
              <a:buNone/>
            </a:pPr>
            <a:endParaRPr lang="en-US" dirty="0"/>
          </a:p>
        </p:txBody>
      </p:sp>
    </p:spTree>
    <p:extLst>
      <p:ext uri="{BB962C8B-B14F-4D97-AF65-F5344CB8AC3E}">
        <p14:creationId xmlns:p14="http://schemas.microsoft.com/office/powerpoint/2010/main" val="2998596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9" y="0"/>
            <a:ext cx="12183122" cy="1690688"/>
          </a:xfrm>
          <a:solidFill>
            <a:schemeClr val="accent1">
              <a:lumMod val="40000"/>
              <a:lumOff val="60000"/>
            </a:schemeClr>
          </a:solidFill>
          <a:ln>
            <a:solidFill>
              <a:schemeClr val="tx1"/>
            </a:solidFill>
          </a:ln>
        </p:spPr>
        <p:txBody>
          <a:bodyPr/>
          <a:lstStyle/>
          <a:p>
            <a:pPr algn="ctr"/>
            <a:r>
              <a:rPr lang="en-US" b="1" dirty="0"/>
              <a:t>FACTORS </a:t>
            </a:r>
            <a:r>
              <a:rPr lang="en-US" b="1" dirty="0" smtClean="0"/>
              <a:t>INFLUENCING </a:t>
            </a:r>
            <a:r>
              <a:rPr lang="en-US" b="1" dirty="0"/>
              <a:t>MILLING OPERATION</a:t>
            </a:r>
          </a:p>
        </p:txBody>
      </p:sp>
      <p:sp>
        <p:nvSpPr>
          <p:cNvPr id="3" name="Content Placeholder 2"/>
          <p:cNvSpPr>
            <a:spLocks noGrp="1"/>
          </p:cNvSpPr>
          <p:nvPr>
            <p:ph idx="1"/>
          </p:nvPr>
        </p:nvSpPr>
        <p:spPr>
          <a:xfrm>
            <a:off x="8878" y="1690688"/>
            <a:ext cx="12183122" cy="5167311"/>
          </a:xfrm>
          <a:ln>
            <a:solidFill>
              <a:schemeClr val="tx1"/>
            </a:solidFill>
          </a:ln>
        </p:spPr>
        <p:txBody>
          <a:bodyPr>
            <a:normAutofit/>
          </a:bodyPr>
          <a:lstStyle/>
          <a:p>
            <a:pPr marL="457200" lvl="1" indent="0">
              <a:lnSpc>
                <a:spcPct val="100000"/>
              </a:lnSpc>
              <a:buNone/>
            </a:pPr>
            <a:r>
              <a:rPr lang="en-US" sz="2800" dirty="0" smtClean="0"/>
              <a:t> 	</a:t>
            </a:r>
          </a:p>
          <a:p>
            <a:pPr marL="914400" lvl="1" indent="-452438">
              <a:lnSpc>
                <a:spcPct val="100000"/>
              </a:lnSpc>
            </a:pPr>
            <a:r>
              <a:rPr lang="en-US" sz="2800" dirty="0" smtClean="0"/>
              <a:t>CANE PREPARATION    </a:t>
            </a:r>
          </a:p>
          <a:p>
            <a:pPr marL="914400" lvl="1" indent="-452438">
              <a:lnSpc>
                <a:spcPct val="100000"/>
              </a:lnSpc>
            </a:pPr>
            <a:r>
              <a:rPr lang="en-US" sz="2800" dirty="0" smtClean="0"/>
              <a:t>ROLLER GROOVING </a:t>
            </a:r>
          </a:p>
          <a:p>
            <a:pPr marL="914400" lvl="1" indent="-452438">
              <a:lnSpc>
                <a:spcPct val="100000"/>
              </a:lnSpc>
            </a:pPr>
            <a:r>
              <a:rPr lang="en-US" sz="2800" dirty="0" smtClean="0"/>
              <a:t>MILL SPEED</a:t>
            </a:r>
          </a:p>
          <a:p>
            <a:pPr marL="914400" lvl="1" indent="-452438">
              <a:lnSpc>
                <a:spcPct val="100000"/>
              </a:lnSpc>
            </a:pPr>
            <a:r>
              <a:rPr lang="en-US" sz="2800" dirty="0" smtClean="0"/>
              <a:t>MILL SETTING</a:t>
            </a:r>
          </a:p>
          <a:p>
            <a:pPr marL="914400" lvl="1" indent="-452438">
              <a:lnSpc>
                <a:spcPct val="100000"/>
              </a:lnSpc>
            </a:pPr>
            <a:r>
              <a:rPr lang="en-US" sz="2800" dirty="0" smtClean="0"/>
              <a:t>DONNELY CHUTE SETTING </a:t>
            </a:r>
          </a:p>
          <a:p>
            <a:pPr marL="461962" lvl="1" indent="0" algn="ctr">
              <a:lnSpc>
                <a:spcPct val="100000"/>
              </a:lnSpc>
              <a:buNone/>
            </a:pPr>
            <a:r>
              <a:rPr lang="en-US" sz="2800" u="sng" dirty="0" smtClean="0"/>
              <a:t>THE PRESENTATION MAINLY DISCUSS:</a:t>
            </a:r>
          </a:p>
          <a:p>
            <a:pPr marL="914400" lvl="1" indent="-452438">
              <a:lnSpc>
                <a:spcPct val="100000"/>
              </a:lnSpc>
            </a:pPr>
            <a:r>
              <a:rPr lang="en-US" sz="2800" dirty="0"/>
              <a:t>HYDRAULIC LOAD </a:t>
            </a:r>
            <a:r>
              <a:rPr lang="en-US" sz="2800" dirty="0" smtClean="0"/>
              <a:t>    </a:t>
            </a:r>
          </a:p>
          <a:p>
            <a:pPr marL="914400" lvl="1" indent="-452438">
              <a:lnSpc>
                <a:spcPct val="100000"/>
              </a:lnSpc>
            </a:pPr>
            <a:r>
              <a:rPr lang="en-US" sz="2800" dirty="0" smtClean="0"/>
              <a:t>IMBIBITION </a:t>
            </a:r>
          </a:p>
          <a:p>
            <a:pPr marL="0" indent="0">
              <a:lnSpc>
                <a:spcPct val="100000"/>
              </a:lnSpc>
              <a:buNone/>
            </a:pPr>
            <a:endParaRPr lang="en-US" dirty="0"/>
          </a:p>
        </p:txBody>
      </p:sp>
    </p:spTree>
    <p:extLst>
      <p:ext uri="{BB962C8B-B14F-4D97-AF65-F5344CB8AC3E}">
        <p14:creationId xmlns:p14="http://schemas.microsoft.com/office/powerpoint/2010/main" val="1334390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682"/>
            <a:ext cx="12192000" cy="1803810"/>
          </a:xfrm>
          <a:solidFill>
            <a:schemeClr val="accent1">
              <a:lumMod val="40000"/>
              <a:lumOff val="60000"/>
            </a:schemeClr>
          </a:solidFill>
          <a:ln>
            <a:solidFill>
              <a:schemeClr val="tx1"/>
            </a:solidFill>
          </a:ln>
        </p:spPr>
        <p:txBody>
          <a:bodyPr/>
          <a:lstStyle/>
          <a:p>
            <a:pPr algn="ctr"/>
            <a:r>
              <a:rPr lang="en-US" b="1" dirty="0" smtClean="0"/>
              <a:t>HYDRAULIC LOAD DISTRIBUTION IN THE MILL</a:t>
            </a:r>
            <a:endParaRPr lang="en-US" b="1" dirty="0"/>
          </a:p>
        </p:txBody>
      </p:sp>
      <p:sp>
        <p:nvSpPr>
          <p:cNvPr id="3" name="Content Placeholder 2"/>
          <p:cNvSpPr>
            <a:spLocks noGrp="1"/>
          </p:cNvSpPr>
          <p:nvPr>
            <p:ph idx="1"/>
          </p:nvPr>
        </p:nvSpPr>
        <p:spPr>
          <a:xfrm>
            <a:off x="0" y="1634128"/>
            <a:ext cx="12192000" cy="5223872"/>
          </a:xfrm>
          <a:ln>
            <a:solidFill>
              <a:schemeClr val="tx1"/>
            </a:solidFill>
          </a:ln>
        </p:spPr>
        <p:txBody>
          <a:bodyPr/>
          <a:lstStyle/>
          <a:p>
            <a:pPr marL="914400" indent="0">
              <a:buNone/>
            </a:pPr>
            <a:endParaRPr lang="en-US" dirty="0" smtClean="0"/>
          </a:p>
        </p:txBody>
      </p:sp>
      <p:pic>
        <p:nvPicPr>
          <p:cNvPr id="4" name="Picture 2" descr="Conventional Roller mill Hydraulic load 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299" y="1649689"/>
            <a:ext cx="10085033" cy="5208311"/>
          </a:xfrm>
          <a:prstGeom prst="rect">
            <a:avLst/>
          </a:prstGeom>
          <a:solidFill>
            <a:schemeClr val="tx1"/>
          </a:solidFill>
          <a:extLst/>
        </p:spPr>
      </p:pic>
    </p:spTree>
    <p:extLst>
      <p:ext uri="{BB962C8B-B14F-4D97-AF65-F5344CB8AC3E}">
        <p14:creationId xmlns:p14="http://schemas.microsoft.com/office/powerpoint/2010/main" val="594220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3939462" y="1171852"/>
            <a:ext cx="2370337" cy="2423604"/>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959437" y="3984959"/>
            <a:ext cx="2370340" cy="2386615"/>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921406" y="2698812"/>
            <a:ext cx="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309799" y="2675691"/>
            <a:ext cx="3302493"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6309799" y="4799860"/>
            <a:ext cx="3302493"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a:stCxn id="4" idx="0"/>
          </p:cNvCxnSpPr>
          <p:nvPr/>
        </p:nvCxnSpPr>
        <p:spPr>
          <a:xfrm>
            <a:off x="5124631" y="1171852"/>
            <a:ext cx="82122" cy="5686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2"/>
            <a:endCxn id="4" idx="6"/>
          </p:cNvCxnSpPr>
          <p:nvPr/>
        </p:nvCxnSpPr>
        <p:spPr>
          <a:xfrm>
            <a:off x="3939462" y="2383654"/>
            <a:ext cx="23703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21583" y="5163104"/>
            <a:ext cx="23703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158476" y="2383652"/>
            <a:ext cx="427240" cy="1114147"/>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5165691" y="2383653"/>
            <a:ext cx="965165" cy="667032"/>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5585716" y="3497799"/>
            <a:ext cx="0" cy="559296"/>
          </a:xfrm>
          <a:prstGeom prst="line">
            <a:avLst/>
          </a:prstGeom>
          <a:ln/>
        </p:spPr>
        <p:style>
          <a:lnRef idx="3">
            <a:schemeClr val="dk1"/>
          </a:lnRef>
          <a:fillRef idx="0">
            <a:schemeClr val="dk1"/>
          </a:fillRef>
          <a:effectRef idx="2">
            <a:schemeClr val="dk1"/>
          </a:effectRef>
          <a:fontRef idx="minor">
            <a:schemeClr val="tx1"/>
          </a:fontRef>
        </p:style>
      </p:cxnSp>
      <p:sp>
        <p:nvSpPr>
          <p:cNvPr id="37" name="Bent-Up Arrow 36"/>
          <p:cNvSpPr/>
          <p:nvPr/>
        </p:nvSpPr>
        <p:spPr>
          <a:xfrm flipH="1">
            <a:off x="6391920" y="2440622"/>
            <a:ext cx="2201662" cy="787525"/>
          </a:xfrm>
          <a:prstGeom prst="bentUpArrow">
            <a:avLst>
              <a:gd name="adj1" fmla="val 5836"/>
              <a:gd name="adj2" fmla="val 752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38" name="Bent-Up Arrow 37"/>
          <p:cNvSpPr/>
          <p:nvPr/>
        </p:nvSpPr>
        <p:spPr>
          <a:xfrm flipH="1" flipV="1">
            <a:off x="6391920" y="4537414"/>
            <a:ext cx="2201662" cy="866858"/>
          </a:xfrm>
          <a:prstGeom prst="bentUpArrow">
            <a:avLst>
              <a:gd name="adj1" fmla="val 5836"/>
              <a:gd name="adj2" fmla="val 752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c 38"/>
          <p:cNvSpPr/>
          <p:nvPr/>
        </p:nvSpPr>
        <p:spPr>
          <a:xfrm>
            <a:off x="6130857" y="2452400"/>
            <a:ext cx="1229737" cy="1337807"/>
          </a:xfrm>
          <a:prstGeom prst="arc">
            <a:avLst>
              <a:gd name="adj1" fmla="val 5389481"/>
              <a:gd name="adj2" fmla="val 1163569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0" name="Arc 39"/>
          <p:cNvSpPr/>
          <p:nvPr/>
        </p:nvSpPr>
        <p:spPr>
          <a:xfrm flipV="1">
            <a:off x="6148612" y="3827467"/>
            <a:ext cx="1229737" cy="1220497"/>
          </a:xfrm>
          <a:prstGeom prst="arc">
            <a:avLst>
              <a:gd name="adj1" fmla="val 5389481"/>
              <a:gd name="adj2" fmla="val 11635694"/>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1" name="Arc 40"/>
          <p:cNvSpPr/>
          <p:nvPr/>
        </p:nvSpPr>
        <p:spPr>
          <a:xfrm flipH="1">
            <a:off x="4927104" y="2471691"/>
            <a:ext cx="559293" cy="389691"/>
          </a:xfrm>
          <a:prstGeom prst="arc">
            <a:avLst>
              <a:gd name="adj1" fmla="val 4208055"/>
              <a:gd name="adj2" fmla="val 747469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p:cNvSpPr txBox="1"/>
          <p:nvPr/>
        </p:nvSpPr>
        <p:spPr>
          <a:xfrm>
            <a:off x="6589444" y="2866019"/>
            <a:ext cx="2440858" cy="369332"/>
          </a:xfrm>
          <a:prstGeom prst="rect">
            <a:avLst/>
          </a:prstGeom>
          <a:noFill/>
        </p:spPr>
        <p:txBody>
          <a:bodyPr wrap="square" rtlCol="0">
            <a:spAutoFit/>
          </a:bodyPr>
          <a:lstStyle/>
          <a:p>
            <a:r>
              <a:rPr lang="en-US" dirty="0" smtClean="0"/>
              <a:t>FREE JUICE EXTRACTED </a:t>
            </a:r>
            <a:endParaRPr lang="en-US" dirty="0"/>
          </a:p>
        </p:txBody>
      </p:sp>
      <p:sp>
        <p:nvSpPr>
          <p:cNvPr id="45" name="TextBox 44"/>
          <p:cNvSpPr txBox="1"/>
          <p:nvPr/>
        </p:nvSpPr>
        <p:spPr>
          <a:xfrm>
            <a:off x="5074696" y="2481870"/>
            <a:ext cx="905523" cy="584775"/>
          </a:xfrm>
          <a:prstGeom prst="rect">
            <a:avLst/>
          </a:prstGeom>
          <a:noFill/>
        </p:spPr>
        <p:txBody>
          <a:bodyPr wrap="square" rtlCol="0">
            <a:spAutoFit/>
          </a:bodyPr>
          <a:lstStyle/>
          <a:p>
            <a:r>
              <a:rPr lang="el-GR" sz="3200" dirty="0" smtClean="0"/>
              <a:t>ᵩ</a:t>
            </a:r>
            <a:endParaRPr lang="en-US" sz="3200" dirty="0"/>
          </a:p>
        </p:txBody>
      </p:sp>
      <p:sp>
        <p:nvSpPr>
          <p:cNvPr id="46" name="TextBox 45"/>
          <p:cNvSpPr txBox="1"/>
          <p:nvPr/>
        </p:nvSpPr>
        <p:spPr>
          <a:xfrm>
            <a:off x="5378892" y="2629397"/>
            <a:ext cx="958789" cy="369332"/>
          </a:xfrm>
          <a:prstGeom prst="rect">
            <a:avLst/>
          </a:prstGeom>
          <a:noFill/>
        </p:spPr>
        <p:txBody>
          <a:bodyPr wrap="square" rtlCol="0">
            <a:spAutoFit/>
          </a:bodyPr>
          <a:lstStyle/>
          <a:p>
            <a:r>
              <a:rPr lang="el-GR" dirty="0" smtClean="0"/>
              <a:t>β</a:t>
            </a:r>
            <a:endParaRPr lang="en-US" dirty="0"/>
          </a:p>
        </p:txBody>
      </p:sp>
      <p:cxnSp>
        <p:nvCxnSpPr>
          <p:cNvPr id="48" name="Straight Arrow Connector 47"/>
          <p:cNvCxnSpPr/>
          <p:nvPr/>
        </p:nvCxnSpPr>
        <p:spPr>
          <a:xfrm flipH="1">
            <a:off x="6248577" y="3777447"/>
            <a:ext cx="3161753" cy="228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1" name="TextBox 50"/>
          <p:cNvSpPr txBox="1"/>
          <p:nvPr/>
        </p:nvSpPr>
        <p:spPr>
          <a:xfrm>
            <a:off x="9612292" y="3490593"/>
            <a:ext cx="2337052" cy="923330"/>
          </a:xfrm>
          <a:prstGeom prst="rect">
            <a:avLst/>
          </a:prstGeom>
          <a:noFill/>
        </p:spPr>
        <p:txBody>
          <a:bodyPr wrap="square" rtlCol="0">
            <a:spAutoFit/>
          </a:bodyPr>
          <a:lstStyle/>
          <a:p>
            <a:pPr algn="ctr"/>
            <a:r>
              <a:rPr lang="en-US" u="sng" dirty="0" smtClean="0"/>
              <a:t>NEUTRAL PLANE</a:t>
            </a:r>
          </a:p>
          <a:p>
            <a:pPr algn="ctr"/>
            <a:r>
              <a:rPr lang="en-US" dirty="0" smtClean="0"/>
              <a:t>STATIONARY POOL FREE JUICE</a:t>
            </a:r>
            <a:endParaRPr lang="en-US" dirty="0"/>
          </a:p>
        </p:txBody>
      </p:sp>
      <p:cxnSp>
        <p:nvCxnSpPr>
          <p:cNvPr id="54" name="Straight Arrow Connector 53"/>
          <p:cNvCxnSpPr/>
          <p:nvPr/>
        </p:nvCxnSpPr>
        <p:spPr>
          <a:xfrm flipV="1">
            <a:off x="2769833" y="3777447"/>
            <a:ext cx="2609059" cy="7599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H="1">
            <a:off x="5165691" y="3602123"/>
            <a:ext cx="4436" cy="417042"/>
          </a:xfrm>
          <a:prstGeom prst="line">
            <a:avLst/>
          </a:prstGeom>
        </p:spPr>
        <p:style>
          <a:lnRef idx="3">
            <a:schemeClr val="dk1"/>
          </a:lnRef>
          <a:fillRef idx="0">
            <a:schemeClr val="dk1"/>
          </a:fillRef>
          <a:effectRef idx="2">
            <a:schemeClr val="dk1"/>
          </a:effectRef>
          <a:fontRef idx="minor">
            <a:schemeClr val="tx1"/>
          </a:fontRef>
        </p:style>
      </p:cxnSp>
      <p:sp>
        <p:nvSpPr>
          <p:cNvPr id="72" name="TextBox 71"/>
          <p:cNvSpPr txBox="1"/>
          <p:nvPr/>
        </p:nvSpPr>
        <p:spPr>
          <a:xfrm>
            <a:off x="1892000" y="4528072"/>
            <a:ext cx="1704408" cy="369332"/>
          </a:xfrm>
          <a:prstGeom prst="rect">
            <a:avLst/>
          </a:prstGeom>
          <a:noFill/>
        </p:spPr>
        <p:txBody>
          <a:bodyPr wrap="square" rtlCol="0">
            <a:spAutoFit/>
          </a:bodyPr>
          <a:lstStyle/>
          <a:p>
            <a:r>
              <a:rPr lang="en-US" dirty="0" smtClean="0"/>
              <a:t>AUXIAL PLANE</a:t>
            </a:r>
            <a:endParaRPr lang="en-US" dirty="0"/>
          </a:p>
        </p:txBody>
      </p:sp>
      <p:sp>
        <p:nvSpPr>
          <p:cNvPr id="74" name="TextBox 73"/>
          <p:cNvSpPr txBox="1"/>
          <p:nvPr/>
        </p:nvSpPr>
        <p:spPr>
          <a:xfrm>
            <a:off x="3254774" y="424046"/>
            <a:ext cx="5450889" cy="523220"/>
          </a:xfrm>
          <a:prstGeom prst="rect">
            <a:avLst/>
          </a:prstGeom>
          <a:noFill/>
        </p:spPr>
        <p:txBody>
          <a:bodyPr wrap="square" rtlCol="0">
            <a:spAutoFit/>
          </a:bodyPr>
          <a:lstStyle/>
          <a:p>
            <a:r>
              <a:rPr lang="en-US" sz="2800" dirty="0" smtClean="0"/>
              <a:t>DYNAMIC COMPRESSION OF FIBER</a:t>
            </a:r>
            <a:endParaRPr lang="en-US" sz="2800" dirty="0"/>
          </a:p>
        </p:txBody>
      </p:sp>
    </p:spTree>
    <p:extLst>
      <p:ext uri="{BB962C8B-B14F-4D97-AF65-F5344CB8AC3E}">
        <p14:creationId xmlns:p14="http://schemas.microsoft.com/office/powerpoint/2010/main" val="1686989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loud Callout 14"/>
          <p:cNvSpPr/>
          <p:nvPr/>
        </p:nvSpPr>
        <p:spPr>
          <a:xfrm>
            <a:off x="3264184" y="4882012"/>
            <a:ext cx="4970536" cy="605545"/>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948887585"/>
              </p:ext>
            </p:extLst>
          </p:nvPr>
        </p:nvGraphicFramePr>
        <p:xfrm>
          <a:off x="-2" y="4"/>
          <a:ext cx="11151954" cy="6858000"/>
        </p:xfrm>
        <a:graphic>
          <a:graphicData uri="http://schemas.openxmlformats.org/drawingml/2006/table">
            <a:tbl>
              <a:tblPr>
                <a:tableStyleId>{3B4B98B0-60AC-42C2-AFA5-B58CD77FA1E5}</a:tableStyleId>
              </a:tblPr>
              <a:tblGrid>
                <a:gridCol w="1108364"/>
                <a:gridCol w="1108364"/>
                <a:gridCol w="1108364"/>
                <a:gridCol w="1108364"/>
                <a:gridCol w="31750"/>
                <a:gridCol w="1144928"/>
                <a:gridCol w="1108364"/>
                <a:gridCol w="1108364"/>
                <a:gridCol w="1108364"/>
                <a:gridCol w="1108364"/>
                <a:gridCol w="1108364"/>
              </a:tblGrid>
              <a:tr h="685800">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r>
              <a:tr h="685800">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r>
              <a:tr h="685800">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r>
              <a:tr h="685800">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r>
              <a:tr h="685800">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r>
              <a:tr h="685800">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r>
              <a:tr h="685800">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r>
              <a:tr h="685800">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r>
              <a:tr h="685800">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r>
              <a:tr h="685800">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r>
            </a:tbl>
          </a:graphicData>
        </a:graphic>
      </p:graphicFrame>
      <p:grpSp>
        <p:nvGrpSpPr>
          <p:cNvPr id="5" name="Group 4"/>
          <p:cNvGrpSpPr/>
          <p:nvPr/>
        </p:nvGrpSpPr>
        <p:grpSpPr>
          <a:xfrm>
            <a:off x="1926573" y="3318484"/>
            <a:ext cx="8338852" cy="1780849"/>
            <a:chOff x="1743960" y="2199217"/>
            <a:chExt cx="8493550" cy="2062916"/>
          </a:xfrm>
        </p:grpSpPr>
        <p:grpSp>
          <p:nvGrpSpPr>
            <p:cNvPr id="22" name="Group 21"/>
            <p:cNvGrpSpPr/>
            <p:nvPr/>
          </p:nvGrpSpPr>
          <p:grpSpPr>
            <a:xfrm>
              <a:off x="1743960" y="2199217"/>
              <a:ext cx="8493550" cy="2062916"/>
              <a:chOff x="1743960" y="2199217"/>
              <a:chExt cx="8493550" cy="2062916"/>
            </a:xfrm>
          </p:grpSpPr>
          <p:sp>
            <p:nvSpPr>
              <p:cNvPr id="6" name="Rectangle 5"/>
              <p:cNvSpPr/>
              <p:nvPr/>
            </p:nvSpPr>
            <p:spPr>
              <a:xfrm>
                <a:off x="3350253" y="2199217"/>
                <a:ext cx="4818879" cy="2062916"/>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ectangle 6"/>
              <p:cNvSpPr/>
              <p:nvPr/>
            </p:nvSpPr>
            <p:spPr>
              <a:xfrm>
                <a:off x="8353887" y="2864674"/>
                <a:ext cx="1388533" cy="745312"/>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ectangle 7"/>
              <p:cNvSpPr/>
              <p:nvPr/>
            </p:nvSpPr>
            <p:spPr>
              <a:xfrm>
                <a:off x="1842978" y="2838056"/>
                <a:ext cx="946173" cy="745312"/>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9" name="Rectangle 8"/>
              <p:cNvSpPr/>
              <p:nvPr/>
            </p:nvSpPr>
            <p:spPr>
              <a:xfrm>
                <a:off x="8160417" y="2648932"/>
                <a:ext cx="135574" cy="1100799"/>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0" name="Rectangle 9"/>
              <p:cNvSpPr/>
              <p:nvPr/>
            </p:nvSpPr>
            <p:spPr>
              <a:xfrm>
                <a:off x="2745143" y="2744892"/>
                <a:ext cx="506092" cy="905021"/>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Rectangle 10"/>
              <p:cNvSpPr/>
              <p:nvPr/>
            </p:nvSpPr>
            <p:spPr>
              <a:xfrm>
                <a:off x="8293358" y="2779542"/>
                <a:ext cx="506092" cy="905021"/>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 name="Rectangle 11"/>
              <p:cNvSpPr/>
              <p:nvPr/>
            </p:nvSpPr>
            <p:spPr>
              <a:xfrm>
                <a:off x="1743960" y="2744892"/>
                <a:ext cx="99018" cy="905021"/>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Rectangle 12"/>
              <p:cNvSpPr/>
              <p:nvPr/>
            </p:nvSpPr>
            <p:spPr>
              <a:xfrm>
                <a:off x="9731418" y="2877983"/>
                <a:ext cx="506092" cy="359347"/>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Rectangle 13"/>
              <p:cNvSpPr/>
              <p:nvPr/>
            </p:nvSpPr>
            <p:spPr>
              <a:xfrm>
                <a:off x="9731418" y="3237330"/>
                <a:ext cx="506092" cy="359347"/>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sp>
          <p:nvSpPr>
            <p:cNvPr id="16" name="Rectangle 15"/>
            <p:cNvSpPr/>
            <p:nvPr/>
          </p:nvSpPr>
          <p:spPr>
            <a:xfrm>
              <a:off x="3230784" y="2648932"/>
              <a:ext cx="145626" cy="1100799"/>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7" name="TextBox 16"/>
          <p:cNvSpPr txBox="1"/>
          <p:nvPr/>
        </p:nvSpPr>
        <p:spPr>
          <a:xfrm>
            <a:off x="2771479" y="575036"/>
            <a:ext cx="6617617" cy="597366"/>
          </a:xfrm>
          <a:prstGeom prst="rect">
            <a:avLst/>
          </a:prstGeom>
          <a:noFill/>
        </p:spPr>
        <p:txBody>
          <a:bodyPr wrap="square" rtlCol="0">
            <a:spAutoFit/>
          </a:bodyPr>
          <a:lstStyle/>
          <a:p>
            <a:pPr algn="ctr"/>
            <a:r>
              <a:rPr lang="en-US" sz="3200" u="sng" dirty="0" smtClean="0"/>
              <a:t>ROLLER SIZE 42” X 84”</a:t>
            </a:r>
            <a:endParaRPr lang="en-US" sz="3200" u="sng" dirty="0"/>
          </a:p>
        </p:txBody>
      </p:sp>
      <p:sp>
        <p:nvSpPr>
          <p:cNvPr id="19" name="TextBox 18"/>
          <p:cNvSpPr txBox="1"/>
          <p:nvPr/>
        </p:nvSpPr>
        <p:spPr>
          <a:xfrm>
            <a:off x="4763976" y="1601375"/>
            <a:ext cx="2664048" cy="707886"/>
          </a:xfrm>
          <a:prstGeom prst="rect">
            <a:avLst/>
          </a:prstGeom>
          <a:noFill/>
        </p:spPr>
        <p:txBody>
          <a:bodyPr wrap="square" rtlCol="0">
            <a:spAutoFit/>
          </a:bodyPr>
          <a:lstStyle/>
          <a:p>
            <a:pPr algn="ctr"/>
            <a:r>
              <a:rPr lang="en-US" sz="2000" b="1" dirty="0" smtClean="0"/>
              <a:t>HYDRAULIC PRESSURE 172 kg / cm</a:t>
            </a:r>
            <a:r>
              <a:rPr lang="en-US" sz="2000" b="1" baseline="30000" dirty="0" smtClean="0"/>
              <a:t>2</a:t>
            </a:r>
            <a:endParaRPr lang="en-US" sz="2000" b="1" dirty="0"/>
          </a:p>
        </p:txBody>
      </p:sp>
      <p:sp>
        <p:nvSpPr>
          <p:cNvPr id="20" name="TextBox 19"/>
          <p:cNvSpPr txBox="1"/>
          <p:nvPr/>
        </p:nvSpPr>
        <p:spPr>
          <a:xfrm>
            <a:off x="3715688" y="3334358"/>
            <a:ext cx="4765423" cy="923330"/>
          </a:xfrm>
          <a:prstGeom prst="rect">
            <a:avLst/>
          </a:prstGeom>
          <a:noFill/>
        </p:spPr>
        <p:txBody>
          <a:bodyPr wrap="square" rtlCol="0">
            <a:spAutoFit/>
          </a:bodyPr>
          <a:lstStyle/>
          <a:p>
            <a:pPr algn="ctr"/>
            <a:r>
              <a:rPr lang="en-US" b="1" dirty="0" smtClean="0"/>
              <a:t>FORCE EXERTED BY ROLLER ON BAGASSE</a:t>
            </a:r>
          </a:p>
          <a:p>
            <a:pPr algn="ctr"/>
            <a:r>
              <a:rPr lang="en-US" b="1" dirty="0" smtClean="0"/>
              <a:t>459 TONS</a:t>
            </a:r>
            <a:endParaRPr lang="en-US" b="1" dirty="0"/>
          </a:p>
          <a:p>
            <a:pPr algn="ctr"/>
            <a:endParaRPr lang="en-US" b="1" dirty="0"/>
          </a:p>
        </p:txBody>
      </p:sp>
      <p:sp>
        <p:nvSpPr>
          <p:cNvPr id="23" name="TextBox 22"/>
          <p:cNvSpPr txBox="1"/>
          <p:nvPr/>
        </p:nvSpPr>
        <p:spPr>
          <a:xfrm>
            <a:off x="4307238" y="1601375"/>
            <a:ext cx="3597336" cy="707886"/>
          </a:xfrm>
          <a:prstGeom prst="rect">
            <a:avLst/>
          </a:prstGeom>
          <a:noFill/>
        </p:spPr>
        <p:txBody>
          <a:bodyPr wrap="square" rtlCol="0">
            <a:spAutoFit/>
          </a:bodyPr>
          <a:lstStyle/>
          <a:p>
            <a:pPr algn="ctr"/>
            <a:r>
              <a:rPr lang="en-US" sz="2000" b="1" dirty="0" smtClean="0"/>
              <a:t>HYDRAULIC PRESSURE </a:t>
            </a:r>
          </a:p>
          <a:p>
            <a:pPr algn="ctr"/>
            <a:r>
              <a:rPr lang="en-US" sz="2000" b="1" dirty="0" smtClean="0"/>
              <a:t>186 kg / cm</a:t>
            </a:r>
            <a:r>
              <a:rPr lang="en-US" sz="2000" b="1" baseline="30000" dirty="0" smtClean="0"/>
              <a:t>2</a:t>
            </a:r>
            <a:endParaRPr lang="en-US" sz="2000" b="1" dirty="0"/>
          </a:p>
        </p:txBody>
      </p:sp>
      <p:sp>
        <p:nvSpPr>
          <p:cNvPr id="24" name="TextBox 23"/>
          <p:cNvSpPr txBox="1"/>
          <p:nvPr/>
        </p:nvSpPr>
        <p:spPr>
          <a:xfrm>
            <a:off x="3725595" y="3332312"/>
            <a:ext cx="4760623" cy="950143"/>
          </a:xfrm>
          <a:prstGeom prst="rect">
            <a:avLst/>
          </a:prstGeom>
          <a:noFill/>
        </p:spPr>
        <p:txBody>
          <a:bodyPr wrap="square" rtlCol="0">
            <a:spAutoFit/>
          </a:bodyPr>
          <a:lstStyle/>
          <a:p>
            <a:pPr algn="ctr"/>
            <a:r>
              <a:rPr lang="en-US" b="1" dirty="0" smtClean="0"/>
              <a:t>FORCE EXERTED BY ROLLER ON BAGASSE</a:t>
            </a:r>
          </a:p>
          <a:p>
            <a:pPr algn="ctr"/>
            <a:r>
              <a:rPr lang="en-US" b="1" dirty="0" smtClean="0"/>
              <a:t>427 TONS</a:t>
            </a:r>
            <a:endParaRPr lang="en-US" b="1" dirty="0"/>
          </a:p>
          <a:p>
            <a:pPr algn="ctr"/>
            <a:endParaRPr lang="en-US" b="1" dirty="0"/>
          </a:p>
        </p:txBody>
      </p:sp>
      <p:sp>
        <p:nvSpPr>
          <p:cNvPr id="25" name="Down Arrow 24"/>
          <p:cNvSpPr/>
          <p:nvPr/>
        </p:nvSpPr>
        <p:spPr>
          <a:xfrm>
            <a:off x="5829018" y="4066541"/>
            <a:ext cx="251269" cy="93962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Down Arrow 3"/>
          <p:cNvSpPr/>
          <p:nvPr/>
        </p:nvSpPr>
        <p:spPr>
          <a:xfrm>
            <a:off x="9282479" y="2919998"/>
            <a:ext cx="216628" cy="9844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a:stretch>
            <a:fillRect/>
          </a:stretch>
        </p:blipFill>
        <p:spPr>
          <a:xfrm>
            <a:off x="2338559" y="2919997"/>
            <a:ext cx="239256" cy="950888"/>
          </a:xfrm>
          <a:prstGeom prst="rect">
            <a:avLst/>
          </a:prstGeom>
        </p:spPr>
      </p:pic>
      <p:sp>
        <p:nvSpPr>
          <p:cNvPr id="3" name="TextBox 2"/>
          <p:cNvSpPr txBox="1"/>
          <p:nvPr/>
        </p:nvSpPr>
        <p:spPr>
          <a:xfrm>
            <a:off x="2139885" y="5863471"/>
            <a:ext cx="8748073" cy="400110"/>
          </a:xfrm>
          <a:prstGeom prst="rect">
            <a:avLst/>
          </a:prstGeom>
          <a:noFill/>
        </p:spPr>
        <p:txBody>
          <a:bodyPr wrap="square" rtlCol="0">
            <a:spAutoFit/>
          </a:bodyPr>
          <a:lstStyle/>
          <a:p>
            <a:r>
              <a:rPr lang="en-US" sz="2000" b="1" dirty="0" smtClean="0"/>
              <a:t>LOOSE BAGASSE LAYER 470 MM AND MILL FEED OPENING 65 MM AT REST.</a:t>
            </a:r>
            <a:endParaRPr lang="en-US" sz="2000" b="1" dirty="0"/>
          </a:p>
        </p:txBody>
      </p:sp>
      <p:sp>
        <p:nvSpPr>
          <p:cNvPr id="30" name="TextBox 29"/>
          <p:cNvSpPr txBox="1"/>
          <p:nvPr/>
        </p:nvSpPr>
        <p:spPr>
          <a:xfrm>
            <a:off x="8226163" y="2435137"/>
            <a:ext cx="2516957" cy="369332"/>
          </a:xfrm>
          <a:prstGeom prst="rect">
            <a:avLst/>
          </a:prstGeom>
          <a:noFill/>
        </p:spPr>
        <p:txBody>
          <a:bodyPr wrap="square" rtlCol="0">
            <a:spAutoFit/>
          </a:bodyPr>
          <a:lstStyle/>
          <a:p>
            <a:r>
              <a:rPr lang="en-US" b="1" dirty="0" smtClean="0"/>
              <a:t>JOURNAL SIZE 530 X 670</a:t>
            </a:r>
            <a:endParaRPr lang="en-US" b="1" dirty="0"/>
          </a:p>
        </p:txBody>
      </p:sp>
      <p:sp>
        <p:nvSpPr>
          <p:cNvPr id="18" name="TextBox 17"/>
          <p:cNvSpPr txBox="1"/>
          <p:nvPr/>
        </p:nvSpPr>
        <p:spPr>
          <a:xfrm>
            <a:off x="1903280" y="2412076"/>
            <a:ext cx="2679984" cy="369332"/>
          </a:xfrm>
          <a:prstGeom prst="rect">
            <a:avLst/>
          </a:prstGeom>
          <a:noFill/>
        </p:spPr>
        <p:txBody>
          <a:bodyPr wrap="square" rtlCol="0">
            <a:spAutoFit/>
          </a:bodyPr>
          <a:lstStyle/>
          <a:p>
            <a:r>
              <a:rPr lang="en-US" b="1" dirty="0" smtClean="0"/>
              <a:t>54 Kg/Cm²</a:t>
            </a:r>
            <a:endParaRPr lang="en-US" b="1" dirty="0"/>
          </a:p>
        </p:txBody>
      </p:sp>
      <p:sp>
        <p:nvSpPr>
          <p:cNvPr id="29" name="TextBox 28"/>
          <p:cNvSpPr txBox="1"/>
          <p:nvPr/>
        </p:nvSpPr>
        <p:spPr>
          <a:xfrm>
            <a:off x="1903280" y="2418698"/>
            <a:ext cx="2679984" cy="369332"/>
          </a:xfrm>
          <a:prstGeom prst="rect">
            <a:avLst/>
          </a:prstGeom>
          <a:noFill/>
        </p:spPr>
        <p:txBody>
          <a:bodyPr wrap="square" rtlCol="0">
            <a:spAutoFit/>
          </a:bodyPr>
          <a:lstStyle/>
          <a:p>
            <a:r>
              <a:rPr lang="en-US" b="1" dirty="0" smtClean="0"/>
              <a:t>59 Kg/Cm²</a:t>
            </a:r>
            <a:endParaRPr lang="en-US" b="1" dirty="0"/>
          </a:p>
        </p:txBody>
      </p:sp>
    </p:spTree>
    <p:extLst>
      <p:ext uri="{BB962C8B-B14F-4D97-AF65-F5344CB8AC3E}">
        <p14:creationId xmlns:p14="http://schemas.microsoft.com/office/powerpoint/2010/main" val="131000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par>
                                <p:cTn id="32" presetID="22" presetClass="entr" presetSubtype="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par>
                          <p:cTn id="58" fill="hold">
                            <p:stCondLst>
                              <p:cond delay="10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19"/>
                                        </p:tgtEl>
                                        <p:attrNameLst>
                                          <p:attrName>style.visibility</p:attrName>
                                        </p:attrNameLst>
                                      </p:cBhvr>
                                      <p:to>
                                        <p:strVal val="hidden"/>
                                      </p:to>
                                    </p:set>
                                  </p:childTnLst>
                                </p:cTn>
                              </p:par>
                            </p:childTnLst>
                          </p:cTn>
                        </p:par>
                        <p:par>
                          <p:cTn id="68" fill="hold">
                            <p:stCondLst>
                              <p:cond delay="0"/>
                            </p:stCondLst>
                            <p:childTnLst>
                              <p:par>
                                <p:cTn id="69" presetID="1" presetClass="exit" presetSubtype="0" fill="hold" grpId="1" nodeType="afterEffect">
                                  <p:stCondLst>
                                    <p:cond delay="0"/>
                                  </p:stCondLst>
                                  <p:childTnLst>
                                    <p:set>
                                      <p:cBhvr>
                                        <p:cTn id="70" dur="1" fill="hold">
                                          <p:stCondLst>
                                            <p:cond delay="0"/>
                                          </p:stCondLst>
                                        </p:cTn>
                                        <p:tgtEl>
                                          <p:spTgt spid="18"/>
                                        </p:tgtEl>
                                        <p:attrNameLst>
                                          <p:attrName>style.visibility</p:attrName>
                                        </p:attrNameLst>
                                      </p:cBhvr>
                                      <p:to>
                                        <p:strVal val="hidden"/>
                                      </p:to>
                                    </p:set>
                                  </p:childTnLst>
                                </p:cTn>
                              </p:par>
                            </p:childTnLst>
                          </p:cTn>
                        </p:par>
                        <p:par>
                          <p:cTn id="71" fill="hold">
                            <p:stCondLst>
                              <p:cond delay="0"/>
                            </p:stCondLst>
                            <p:childTnLst>
                              <p:par>
                                <p:cTn id="72" presetID="53" presetClass="entr" presetSubtype="16"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childTnLst>
                                </p:cTn>
                              </p:par>
                            </p:childTnLst>
                          </p:cTn>
                        </p:par>
                        <p:par>
                          <p:cTn id="77" fill="hold">
                            <p:stCondLst>
                              <p:cond delay="500"/>
                            </p:stCondLst>
                            <p:childTnLst>
                              <p:par>
                                <p:cTn id="78" presetID="53" presetClass="entr" presetSubtype="16"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p:cTn id="80" dur="500" fill="hold"/>
                                        <p:tgtEl>
                                          <p:spTgt spid="29"/>
                                        </p:tgtEl>
                                        <p:attrNameLst>
                                          <p:attrName>ppt_w</p:attrName>
                                        </p:attrNameLst>
                                      </p:cBhvr>
                                      <p:tavLst>
                                        <p:tav tm="0">
                                          <p:val>
                                            <p:fltVal val="0"/>
                                          </p:val>
                                        </p:tav>
                                        <p:tav tm="100000">
                                          <p:val>
                                            <p:strVal val="#ppt_w"/>
                                          </p:val>
                                        </p:tav>
                                      </p:tavLst>
                                    </p:anim>
                                    <p:anim calcmode="lin" valueType="num">
                                      <p:cBhvr>
                                        <p:cTn id="81" dur="500" fill="hold"/>
                                        <p:tgtEl>
                                          <p:spTgt spid="29"/>
                                        </p:tgtEl>
                                        <p:attrNameLst>
                                          <p:attrName>ppt_h</p:attrName>
                                        </p:attrNameLst>
                                      </p:cBhvr>
                                      <p:tavLst>
                                        <p:tav tm="0">
                                          <p:val>
                                            <p:fltVal val="0"/>
                                          </p:val>
                                        </p:tav>
                                        <p:tav tm="100000">
                                          <p:val>
                                            <p:strVal val="#ppt_h"/>
                                          </p:val>
                                        </p:tav>
                                      </p:tavLst>
                                    </p:anim>
                                    <p:animEffect transition="in" filter="fade">
                                      <p:cBhvr>
                                        <p:cTn id="82" dur="500"/>
                                        <p:tgtEl>
                                          <p:spTgt spid="29"/>
                                        </p:tgtEl>
                                      </p:cBhvr>
                                    </p:animEffect>
                                  </p:childTnLst>
                                </p:cTn>
                              </p:par>
                            </p:childTnLst>
                          </p:cTn>
                        </p:par>
                        <p:par>
                          <p:cTn id="83" fill="hold">
                            <p:stCondLst>
                              <p:cond delay="1000"/>
                            </p:stCondLst>
                            <p:childTnLst>
                              <p:par>
                                <p:cTn id="84" presetID="1" presetClass="exit" presetSubtype="0" fill="hold" grpId="1" nodeType="afterEffect">
                                  <p:stCondLst>
                                    <p:cond delay="0"/>
                                  </p:stCondLst>
                                  <p:childTnLst>
                                    <p:set>
                                      <p:cBhvr>
                                        <p:cTn id="85" dur="1" fill="hold">
                                          <p:stCondLst>
                                            <p:cond delay="0"/>
                                          </p:stCondLst>
                                        </p:cTn>
                                        <p:tgtEl>
                                          <p:spTgt spid="24"/>
                                        </p:tgtEl>
                                        <p:attrNameLst>
                                          <p:attrName>style.visibility</p:attrName>
                                        </p:attrNameLst>
                                      </p:cBhvr>
                                      <p:to>
                                        <p:strVal val="hidden"/>
                                      </p:to>
                                    </p:set>
                                  </p:childTnLst>
                                </p:cTn>
                              </p:par>
                            </p:childTnLst>
                          </p:cTn>
                        </p:par>
                        <p:par>
                          <p:cTn id="86" fill="hold">
                            <p:stCondLst>
                              <p:cond delay="100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p:bldP spid="19" grpId="1"/>
      <p:bldP spid="20" grpId="0"/>
      <p:bldP spid="23" grpId="0"/>
      <p:bldP spid="24" grpId="0"/>
      <p:bldP spid="24" grpId="1"/>
      <p:bldP spid="25" grpId="0" animBg="1"/>
      <p:bldP spid="4" grpId="0" animBg="1"/>
      <p:bldP spid="3" grpId="0"/>
      <p:bldP spid="30" grpId="0"/>
      <p:bldP spid="18" grpId="0"/>
      <p:bldP spid="18" grpId="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61051544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350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9"/>
          </a:xfrm>
          <a:solidFill>
            <a:schemeClr val="accent1">
              <a:lumMod val="40000"/>
              <a:lumOff val="60000"/>
            </a:schemeClr>
          </a:solidFill>
          <a:ln>
            <a:solidFill>
              <a:schemeClr val="tx1"/>
            </a:solidFill>
          </a:ln>
        </p:spPr>
        <p:txBody>
          <a:bodyPr/>
          <a:lstStyle/>
          <a:p>
            <a:pPr algn="ctr"/>
            <a:r>
              <a:rPr lang="en-US" b="1" dirty="0" smtClean="0"/>
              <a:t>FORMAL IMBIBITION PRACTICE</a:t>
            </a:r>
            <a:endParaRPr lang="en-US" b="1" dirty="0"/>
          </a:p>
        </p:txBody>
      </p:sp>
      <p:sp>
        <p:nvSpPr>
          <p:cNvPr id="3" name="Content Placeholder 2"/>
          <p:cNvSpPr>
            <a:spLocks noGrp="1"/>
          </p:cNvSpPr>
          <p:nvPr>
            <p:ph idx="1"/>
          </p:nvPr>
        </p:nvSpPr>
        <p:spPr>
          <a:xfrm>
            <a:off x="0" y="1690689"/>
            <a:ext cx="12192000" cy="5167311"/>
          </a:xfrm>
          <a:ln>
            <a:solidFill>
              <a:schemeClr val="tx1"/>
            </a:solidFill>
          </a:ln>
        </p:spPr>
        <p:txBody>
          <a:bodyPr>
            <a:normAutofit/>
          </a:bodyPr>
          <a:lstStyle/>
          <a:p>
            <a:pPr marL="914400" lvl="3" indent="-452438" algn="just">
              <a:lnSpc>
                <a:spcPct val="100000"/>
              </a:lnSpc>
            </a:pPr>
            <a:endParaRPr lang="en-US" sz="2800" dirty="0" smtClean="0"/>
          </a:p>
          <a:p>
            <a:pPr marL="914400" lvl="3" indent="-452438" algn="just">
              <a:lnSpc>
                <a:spcPct val="100000"/>
              </a:lnSpc>
            </a:pPr>
            <a:r>
              <a:rPr lang="en-US" sz="2800" dirty="0" smtClean="0"/>
              <a:t>Bagasse retains 45% juice not extractable by mechanical means, since this juice cannot be extracted, the efforts are made to replace it with water or low brix juice, this process is termed as imbibition.</a:t>
            </a:r>
          </a:p>
          <a:p>
            <a:pPr marL="914400" lvl="3" indent="-452438">
              <a:lnSpc>
                <a:spcPct val="100000"/>
              </a:lnSpc>
            </a:pPr>
            <a:r>
              <a:rPr lang="en-US" sz="2800" dirty="0" smtClean="0"/>
              <a:t>The extraction depends on the ratio of applied water to the fiber, not to the quantity of </a:t>
            </a:r>
            <a:r>
              <a:rPr lang="en-US" sz="2800" dirty="0"/>
              <a:t>applied </a:t>
            </a:r>
            <a:r>
              <a:rPr lang="en-US" sz="2800" dirty="0" smtClean="0"/>
              <a:t>water</a:t>
            </a:r>
          </a:p>
          <a:p>
            <a:pPr marL="914400" lvl="3" indent="-452438">
              <a:lnSpc>
                <a:spcPct val="100000"/>
              </a:lnSpc>
            </a:pPr>
            <a:r>
              <a:rPr lang="en-US" sz="2800" dirty="0" smtClean="0"/>
              <a:t>The formal </a:t>
            </a:r>
            <a:r>
              <a:rPr lang="en-US" sz="2800" dirty="0"/>
              <a:t>distribution is operating in the plane longitudinal to the delivery rollers nip of the rollers since part of the bagasse adheres to the top roller this allows the water to reach in the mid layer of the bagasse.</a:t>
            </a:r>
          </a:p>
          <a:p>
            <a:pPr marL="1376363" lvl="3" indent="-461963">
              <a:lnSpc>
                <a:spcPct val="100000"/>
              </a:lnSpc>
            </a:pPr>
            <a:endParaRPr lang="en-US" sz="2800" baseline="30000" dirty="0" smtClean="0"/>
          </a:p>
          <a:p>
            <a:pPr marL="914400" lvl="3" indent="0">
              <a:lnSpc>
                <a:spcPct val="100000"/>
              </a:lnSpc>
              <a:buNone/>
            </a:pPr>
            <a:endParaRPr lang="en-US" sz="2800" baseline="30000" dirty="0"/>
          </a:p>
          <a:p>
            <a:pPr marL="1376363" lvl="3" indent="-461963">
              <a:lnSpc>
                <a:spcPct val="100000"/>
              </a:lnSpc>
            </a:pPr>
            <a:endParaRPr lang="en-US" sz="2800" dirty="0"/>
          </a:p>
          <a:p>
            <a:pPr marL="1376363" lvl="3" indent="-461963">
              <a:lnSpc>
                <a:spcPct val="100000"/>
              </a:lnSpc>
            </a:pPr>
            <a:endParaRPr lang="en-US" sz="2800" dirty="0" smtClean="0"/>
          </a:p>
          <a:p>
            <a:pPr lvl="3">
              <a:lnSpc>
                <a:spcPct val="100000"/>
              </a:lnSpc>
            </a:pPr>
            <a:endParaRPr lang="en-US" sz="2800" dirty="0" smtClean="0"/>
          </a:p>
          <a:p>
            <a:pPr>
              <a:lnSpc>
                <a:spcPct val="100000"/>
              </a:lnSpc>
            </a:pPr>
            <a:endParaRPr lang="en-US" baseline="30000" dirty="0"/>
          </a:p>
          <a:p>
            <a:pPr>
              <a:lnSpc>
                <a:spcPct val="100000"/>
              </a:lnSpc>
            </a:pPr>
            <a:endParaRPr lang="en-US" dirty="0"/>
          </a:p>
        </p:txBody>
      </p:sp>
    </p:spTree>
    <p:extLst>
      <p:ext uri="{BB962C8B-B14F-4D97-AF65-F5344CB8AC3E}">
        <p14:creationId xmlns:p14="http://schemas.microsoft.com/office/powerpoint/2010/main" val="1682297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90556935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9742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6098</TotalTime>
  <Words>441</Words>
  <Application>Microsoft Office PowerPoint</Application>
  <PresentationFormat>Widescreen</PresentationFormat>
  <Paragraphs>138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RESULT ORIENTED   MILLING EFFORTS </vt:lpstr>
      <vt:lpstr>OBJECTIVE OF MILLING</vt:lpstr>
      <vt:lpstr>FACTORS INFLUENCING MILLING OPERATION</vt:lpstr>
      <vt:lpstr>HYDRAULIC LOAD DISTRIBUTION IN THE MILL</vt:lpstr>
      <vt:lpstr>PowerPoint Presentation</vt:lpstr>
      <vt:lpstr>PowerPoint Presentation</vt:lpstr>
      <vt:lpstr>PowerPoint Presentation</vt:lpstr>
      <vt:lpstr>FORMAL IMBIBITION PRACTICE</vt:lpstr>
      <vt:lpstr>PowerPoint Presentation</vt:lpstr>
      <vt:lpstr>PowerPoint Presentation</vt:lpstr>
      <vt:lpstr>PowerPoint Presentation</vt:lpstr>
      <vt:lpstr>PowerPoint Presentation</vt:lpstr>
      <vt:lpstr>PowerPoint Presentation</vt:lpstr>
      <vt:lpstr>EFFICIENT IMBIBITION PRACTICES </vt:lpstr>
      <vt:lpstr>MAXIMUM ALLOWED IMBIBITION ON FIBRE % CANE</vt:lpstr>
      <vt:lpstr>PowerPoint Presentation</vt:lpstr>
      <vt:lpstr>CONSEQUENCE OF ALTERING MILLING STRATEGY</vt:lpstr>
      <vt:lpstr>QUESTIONS CORRELATED  TO  THE PRESENTATION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394</cp:revision>
  <dcterms:created xsi:type="dcterms:W3CDTF">2023-08-13T05:39:30Z</dcterms:created>
  <dcterms:modified xsi:type="dcterms:W3CDTF">2023-09-12T02:57:28Z</dcterms:modified>
</cp:coreProperties>
</file>